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57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jpeg" ContentType="image/jpeg"/>
  <Override PartName="/ppt/media/image50.jpeg" ContentType="image/jpeg"/>
  <Override PartName="/ppt/media/image32.png" ContentType="image/png"/>
  <Override PartName="/ppt/media/image49.jpeg" ContentType="image/jpeg"/>
  <Override PartName="/ppt/media/image48.jpeg" ContentType="image/jpeg"/>
  <Override PartName="/ppt/media/image59.png" ContentType="image/png"/>
  <Override PartName="/ppt/media/image45.jpeg" ContentType="image/jpeg"/>
  <Override PartName="/ppt/media/image47.jpeg" ContentType="image/jpeg"/>
  <Override PartName="/ppt/media/image42.png" ContentType="image/png"/>
  <Override PartName="/ppt/media/image51.jpeg" ContentType="image/jpeg"/>
  <Override PartName="/ppt/media/image41.png" ContentType="image/png"/>
  <Override PartName="/ppt/media/image38.png" ContentType="image/png"/>
  <Override PartName="/ppt/media/image36.png" ContentType="image/png"/>
  <Override PartName="/ppt/media/image46.jpeg" ContentType="image/jpeg"/>
  <Override PartName="/ppt/media/image31.jpeg" ContentType="image/jpeg"/>
  <Override PartName="/ppt/media/image25.png" ContentType="image/png"/>
  <Override PartName="/ppt/media/image90.png" ContentType="image/png"/>
  <Override PartName="/ppt/media/image30.svg" ContentType="image/svg"/>
  <Override PartName="/ppt/media/image10.png" ContentType="image/png"/>
  <Override PartName="/ppt/media/image1.png" ContentType="image/png"/>
  <Override PartName="/ppt/media/image33.png" ContentType="image/png"/>
  <Override PartName="/ppt/media/image11.png" ContentType="image/png"/>
  <Override PartName="/ppt/media/image2.png" ContentType="image/png"/>
  <Override PartName="/ppt/media/image26.jpeg" ContentType="image/jpeg"/>
  <Override PartName="/ppt/media/image4.tif" ContentType="image/tiff"/>
  <Override PartName="/ppt/media/image34.png" ContentType="image/png"/>
  <Override PartName="/ppt/media/image43.jpeg" ContentType="image/jpeg"/>
  <Override PartName="/ppt/media/image27.png" ContentType="image/png"/>
  <Override PartName="/ppt/media/image23.png" ContentType="image/png"/>
  <Override PartName="/ppt/media/image60.png" ContentType="image/png"/>
  <Override PartName="/ppt/media/image6.jpeg" ContentType="image/jpeg"/>
  <Override PartName="/ppt/media/image24.png" ContentType="image/png"/>
  <Override PartName="/ppt/media/image61.png" ContentType="image/png"/>
  <Override PartName="/ppt/media/image62.gif" ContentType="image/gif"/>
  <Override PartName="/ppt/media/image65.png" ContentType="image/png"/>
  <Override PartName="/ppt/media/image22.wmf" ContentType="image/x-wmf"/>
  <Override PartName="/ppt/media/image29.png" ContentType="image/png"/>
  <Override PartName="/ppt/media/image66.png" ContentType="image/png"/>
  <Override PartName="/ppt/media/image67.png" ContentType="image/png"/>
  <Override PartName="/ppt/media/image69.png" ContentType="image/png"/>
  <Override PartName="/ppt/media/image68.png" ContentType="image/png"/>
  <Override PartName="/ppt/media/image70.png" ContentType="image/png"/>
  <Override PartName="/ppt/media/image71.jpeg" ContentType="image/jpeg"/>
  <Override PartName="/ppt/media/image72.png" ContentType="image/png"/>
  <Override PartName="/ppt/media/image73.png" ContentType="image/png"/>
  <Override PartName="/ppt/media/image91.png" ContentType="image/png"/>
  <Override PartName="/ppt/media/image44.jpeg" ContentType="image/jpeg"/>
  <Override PartName="/ppt/media/image89.png" ContentType="image/png"/>
  <Override PartName="/ppt/media/image77.png" ContentType="image/png"/>
  <Override PartName="/ppt/media/image40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86.png" ContentType="image/png"/>
  <Override PartName="/ppt/media/image74.png" ContentType="image/png"/>
  <Override PartName="/ppt/media/image85.png" ContentType="image/png"/>
  <Override PartName="/ppt/media/image84.png" ContentType="image/png"/>
  <Override PartName="/ppt/media/image79.png" ContentType="image/png"/>
  <Override PartName="/ppt/media/image78.png" ContentType="image/png"/>
  <Override PartName="/ppt/media/image63.png" ContentType="image/png"/>
  <Override PartName="/ppt/media/image20.wmf" ContentType="image/x-wmf"/>
  <Override PartName="/ppt/media/image21.wmf" ContentType="image/x-wmf"/>
  <Override PartName="/ppt/media/image64.png" ContentType="image/png"/>
  <Override PartName="/ppt/media/image19.wmf" ContentType="image/x-wmf"/>
  <Override PartName="/ppt/media/image58.png" ContentType="image/png"/>
  <Override PartName="/ppt/media/image80.png" ContentType="image/png"/>
  <Override PartName="/ppt/media/image15.png" ContentType="image/png"/>
  <Override PartName="/ppt/media/image28.svg" ContentType="image/svg"/>
  <Override PartName="/ppt/media/image18.png" ContentType="image/png"/>
  <Override PartName="/ppt/media/image83.png" ContentType="image/png"/>
  <Override PartName="/ppt/media/image9.png" ContentType="image/png"/>
  <Override PartName="/ppt/media/image17.png" ContentType="image/png"/>
  <Override PartName="/ppt/media/image82.png" ContentType="image/png"/>
  <Override PartName="/ppt/media/image8.png" ContentType="image/png"/>
  <Override PartName="/ppt/media/image35.png" ContentType="image/png"/>
  <Override PartName="/ppt/media/image12.png" ContentType="image/png"/>
  <Override PartName="/ppt/media/image3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13.png" ContentType="image/png"/>
  <Override PartName="/ppt/media/image39.png" ContentType="image/png"/>
  <Override PartName="/ppt/media/image81.png" ContentType="image/png"/>
  <Override PartName="/ppt/media/image7.png" ContentType="image/png"/>
  <Override PartName="/ppt/media/image1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embeddings/oleObject1.bin" ContentType="application/vnd.openxmlformats-officedocument.oleObject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67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57.xml.rels" ContentType="application/vnd.openxmlformats-package.relationships+xml"/>
  <Override PartName="/ppt/slides/_rels/slide55.xml.rels" ContentType="application/vnd.openxmlformats-package.relationships+xml"/>
  <Override PartName="/ppt/slides/_rels/slide17.xml.rels" ContentType="application/vnd.openxmlformats-package.relationships+xml"/>
  <Override PartName="/ppt/slides/_rels/slide54.xml.rels" ContentType="application/vnd.openxmlformats-package.relationships+xml"/>
  <Override PartName="/ppt/slides/_rels/slide16.xml.rels" ContentType="application/vnd.openxmlformats-package.relationships+xml"/>
  <Override PartName="/ppt/slides/_rels/slide53.xml.rels" ContentType="application/vnd.openxmlformats-package.relationships+xml"/>
  <Override PartName="/ppt/slides/_rels/slide15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45.xml.rels" ContentType="application/vnd.openxmlformats-package.relationships+xml"/>
  <Override PartName="/ppt/slides/_rels/slide50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46.xml.rels" ContentType="application/vnd.openxmlformats-package.relationships+xml"/>
  <Override PartName="/ppt/slides/_rels/slide6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5.xml.rels" ContentType="application/vnd.openxmlformats-package.relationships+xml"/>
  <Override PartName="/ppt/slides/_rels/slide28.xml.rels" ContentType="application/vnd.openxmlformats-package.relationships+xml"/>
  <Override PartName="/ppt/slides/_rels/slide62.xml.rels" ContentType="application/vnd.openxmlformats-package.relationships+xml"/>
  <Override PartName="/ppt/slides/_rels/slide64.xml.rels" ContentType="application/vnd.openxmlformats-package.relationships+xml"/>
  <Override PartName="/ppt/slides/_rels/slide27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3.xml.rels" ContentType="application/vnd.openxmlformats-package.relationships+xml"/>
  <Override PartName="/ppt/slides/_rels/slide14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13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29.xml" ContentType="application/vnd.openxmlformats-officedocument.presentationml.slide+xml"/>
  <Override PartName="/ppt/slides/slide65.xml" ContentType="application/vnd.openxmlformats-officedocument.presentationml.slide+xml"/>
  <Override PartName="/ppt/slides/slide28.xml" ContentType="application/vnd.openxmlformats-officedocument.presentationml.slide+xml"/>
  <Override PartName="/ppt/slides/slide62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_rels/notesSlide5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7.xml.rels" ContentType="application/vnd.openxmlformats-package.relationships+xml"/>
  <Override PartName="/ppt/notesSlides/notesSlide5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5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<Relationship Id="rId65" Type="http://schemas.openxmlformats.org/officeDocument/2006/relationships/slide" Target="slides/slide51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slide" Target="slides/slide54.xml"/><Relationship Id="rId69" Type="http://schemas.openxmlformats.org/officeDocument/2006/relationships/slide" Target="slides/slide55.xml"/><Relationship Id="rId70" Type="http://schemas.openxmlformats.org/officeDocument/2006/relationships/slide" Target="slides/slide56.xml"/><Relationship Id="rId71" Type="http://schemas.openxmlformats.org/officeDocument/2006/relationships/slide" Target="slides/slide57.xml"/><Relationship Id="rId72" Type="http://schemas.openxmlformats.org/officeDocument/2006/relationships/slide" Target="slides/slide58.xml"/><Relationship Id="rId73" Type="http://schemas.openxmlformats.org/officeDocument/2006/relationships/slide" Target="slides/slide59.xml"/><Relationship Id="rId74" Type="http://schemas.openxmlformats.org/officeDocument/2006/relationships/slide" Target="slides/slide60.xml"/><Relationship Id="rId75" Type="http://schemas.openxmlformats.org/officeDocument/2006/relationships/slide" Target="slides/slide61.xml"/><Relationship Id="rId76" Type="http://schemas.openxmlformats.org/officeDocument/2006/relationships/slide" Target="slides/slide62.xml"/><Relationship Id="rId77" Type="http://schemas.openxmlformats.org/officeDocument/2006/relationships/slide" Target="slides/slide63.xml"/><Relationship Id="rId78" Type="http://schemas.openxmlformats.org/officeDocument/2006/relationships/slide" Target="slides/slide64.xml"/><Relationship Id="rId79" Type="http://schemas.openxmlformats.org/officeDocument/2006/relationships/slide" Target="slides/slide65.xml"/><Relationship Id="rId80" Type="http://schemas.openxmlformats.org/officeDocument/2006/relationships/slide" Target="slides/slide66.xml"/><Relationship Id="rId81" Type="http://schemas.openxmlformats.org/officeDocument/2006/relationships/slide" Target="slides/slide67.xml"/><Relationship Id="rId8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13D21DD-8CFA-4088-9F4D-8DB789159AA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CE4361-9C5A-4EC4-9A21-85AD42FBF0E0}" type="slidenum">
              <a:rPr b="0" lang="en-US" sz="1200" spc="-1" strike="noStrike">
                <a:solidFill>
                  <a:schemeClr val="dk1"/>
                </a:solidFill>
                <a:latin typeface="Arial"/>
                <a:ea typeface="Arial"/>
              </a:rPr>
              <a:t>66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25BF3EB2-A639-4E6E-8D84-08D7FA9F5F1C}" type="slidenum"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9AFDFBA4-678C-4D39-845D-59BD60F4DFE4}" type="slidenum"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A74E8F-547F-4BF0-9B87-2D25707BE0F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2AA31C-E844-4570-A533-E5BB40B8ECF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61A1C7-DAFD-4BC2-BD24-C271608F791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4FBC13-6FD5-4CBE-87AE-90C5C31635F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9F99E3-8510-4B4A-8607-51A16D2EEDB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68EC73-61E1-46BF-A54C-F0FA9783785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66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8DD160-AF9B-4D4C-A09F-B3F2BC3E211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F6378D-4FEF-4EBE-81F1-72C2149CDB3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E47C56-972A-4B41-B230-059D6D842C7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3DA043-96F9-4AC1-815E-1E2F89D6B8F0}" type="slidenum"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22CEB6-4D86-4DB6-A44E-A0E211823544}" type="slidenum"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74201B-468C-4055-B0E9-7D66E9E1C927}" type="slidenum"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FF8037-4468-4288-8E93-AD0C5C646AA1}" type="slidenum"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200" spc="-1" strike="noStrike">
              <a:solidFill>
                <a:schemeClr val="dk1"/>
              </a:solidFill>
              <a:latin typeface="Arial"/>
              <a:ea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168CDA2-1B4F-4E11-884B-041371CC88CC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ft Pattern Content Oran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igh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4.ti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tif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442120" y="2766240"/>
            <a:ext cx="62197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" name="Google Shape;13;p20" descr="A colorful background with different color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4768200" cy="6857640"/>
          </a:xfrm>
          <a:prstGeom prst="rect">
            <a:avLst/>
          </a:prstGeom>
          <a:ln w="0">
            <a:noFill/>
          </a:ln>
        </p:spPr>
      </p:pic>
      <p:pic>
        <p:nvPicPr>
          <p:cNvPr id="2" name="Google Shape;45;p26" descr=""/>
          <p:cNvPicPr/>
          <p:nvPr/>
        </p:nvPicPr>
        <p:blipFill>
          <a:blip r:embed="rId3"/>
          <a:stretch/>
        </p:blipFill>
        <p:spPr>
          <a:xfrm>
            <a:off x="10898280" y="5563800"/>
            <a:ext cx="1062720" cy="106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5333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0257"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62120" y="1905120"/>
            <a:ext cx="5333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858000" y="716040"/>
            <a:ext cx="4571640" cy="23619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0000" rIns="90000" tIns="45000" bIns="4500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858000" y="3305520"/>
            <a:ext cx="4571640" cy="23619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0000" rIns="90000" tIns="45000" bIns="45000" anchor="t">
            <a:normAutofit fontScale="87222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name="Google Shape;44;p26" descr=""/>
          <p:cNvPicPr/>
          <p:nvPr/>
        </p:nvPicPr>
        <p:blipFill>
          <a:blip r:embed="rId2"/>
          <a:stretch/>
        </p:blipFill>
        <p:spPr>
          <a:xfrm>
            <a:off x="0" y="6005160"/>
            <a:ext cx="12191760" cy="852480"/>
          </a:xfrm>
          <a:prstGeom prst="rect">
            <a:avLst/>
          </a:prstGeom>
          <a:ln w="0">
            <a:noFill/>
          </a:ln>
        </p:spPr>
      </p:pic>
      <p:pic>
        <p:nvPicPr>
          <p:cNvPr id="43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507" lnSpcReduction="10000"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Google Shape;50;p27" descr="A colorful background with different color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0" y="0"/>
            <a:ext cx="4283640" cy="6857640"/>
          </a:xfrm>
          <a:prstGeom prst="rect">
            <a:avLst/>
          </a:prstGeom>
          <a:ln w="0">
            <a:noFill/>
          </a:ln>
        </p:spPr>
      </p:pic>
      <p:pic>
        <p:nvPicPr>
          <p:cNvPr id="47" name="Google Shape;45;p26" descr=""/>
          <p:cNvPicPr/>
          <p:nvPr/>
        </p:nvPicPr>
        <p:blipFill>
          <a:blip r:embed="rId3"/>
          <a:stretch/>
        </p:blipFill>
        <p:spPr>
          <a:xfrm>
            <a:off x="10898280" y="55638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Google Shape;54;p28" descr=""/>
          <p:cNvPicPr/>
          <p:nvPr/>
        </p:nvPicPr>
        <p:blipFill>
          <a:blip r:embed="rId2"/>
          <a:stretch/>
        </p:blipFill>
        <p:spPr>
          <a:xfrm rot="5400000">
            <a:off x="7541280" y="2201400"/>
            <a:ext cx="6852240" cy="2449080"/>
          </a:xfrm>
          <a:prstGeom prst="rect">
            <a:avLst/>
          </a:prstGeom>
          <a:ln w="0">
            <a:noFill/>
          </a:ln>
        </p:spPr>
      </p:pic>
      <p:pic>
        <p:nvPicPr>
          <p:cNvPr id="51" name="Google Shape;45;p26" descr=""/>
          <p:cNvPicPr/>
          <p:nvPr/>
        </p:nvPicPr>
        <p:blipFill>
          <a:blip r:embed="rId3"/>
          <a:stretch/>
        </p:blipFill>
        <p:spPr>
          <a:xfrm>
            <a:off x="304920" y="55638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5320" y="1465560"/>
            <a:ext cx="914112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2196360" y="3260880"/>
            <a:ext cx="7799040" cy="15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Google Shape;60;p29" descr=""/>
          <p:cNvPicPr/>
          <p:nvPr/>
        </p:nvPicPr>
        <p:blipFill>
          <a:blip r:embed="rId2"/>
          <a:stretch/>
        </p:blipFill>
        <p:spPr>
          <a:xfrm>
            <a:off x="0" y="5996520"/>
            <a:ext cx="12191760" cy="861120"/>
          </a:xfrm>
          <a:prstGeom prst="rect">
            <a:avLst/>
          </a:prstGeom>
          <a:ln w="0">
            <a:noFill/>
          </a:ln>
        </p:spPr>
      </p:pic>
      <p:pic>
        <p:nvPicPr>
          <p:cNvPr id="7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Insert title here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62120" y="1432440"/>
            <a:ext cx="10667520" cy="115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Insert subtitle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Insert content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757440" y="2591640"/>
            <a:ext cx="10667520" cy="2833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Insert content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Picture 8" descr=""/>
          <p:cNvPicPr/>
          <p:nvPr/>
        </p:nvPicPr>
        <p:blipFill>
          <a:blip r:embed="rId2"/>
          <a:stretch/>
        </p:blipFill>
        <p:spPr>
          <a:xfrm>
            <a:off x="0" y="5996520"/>
            <a:ext cx="12191760" cy="861120"/>
          </a:xfrm>
          <a:prstGeom prst="rect">
            <a:avLst/>
          </a:prstGeom>
          <a:ln w="0">
            <a:noFill/>
          </a:ln>
        </p:spPr>
      </p:pic>
      <p:pic>
        <p:nvPicPr>
          <p:cNvPr id="12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</a:rPr>
              <a:t>Insert title here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62120" y="1432440"/>
            <a:ext cx="10667520" cy="927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Insert subtitle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"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Insert content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762120" y="2369160"/>
            <a:ext cx="10667520" cy="33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Insert Content here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" name="Picture 10" descr=""/>
          <p:cNvPicPr/>
          <p:nvPr/>
        </p:nvPicPr>
        <p:blipFill>
          <a:blip r:embed="rId2"/>
          <a:stretch/>
        </p:blipFill>
        <p:spPr>
          <a:xfrm>
            <a:off x="0" y="5996520"/>
            <a:ext cx="12191760" cy="861120"/>
          </a:xfrm>
          <a:prstGeom prst="rect">
            <a:avLst/>
          </a:prstGeom>
          <a:ln w="0">
            <a:noFill/>
          </a:ln>
        </p:spPr>
      </p:pic>
      <p:pic>
        <p:nvPicPr>
          <p:cNvPr id="17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507" lnSpcReduction="10000"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Google Shape;18;p21" descr="A colorful background with different colors&#10;&#10;Description automatically generated with medium confidence"/>
          <p:cNvPicPr/>
          <p:nvPr/>
        </p:nvPicPr>
        <p:blipFill>
          <a:blip r:embed="rId2"/>
          <a:stretch/>
        </p:blipFill>
        <p:spPr>
          <a:xfrm rot="10800000">
            <a:off x="360" y="360"/>
            <a:ext cx="2936520" cy="6857640"/>
          </a:xfrm>
          <a:prstGeom prst="rect">
            <a:avLst/>
          </a:prstGeom>
          <a:ln w="0">
            <a:noFill/>
          </a:ln>
        </p:spPr>
      </p:pic>
      <p:pic>
        <p:nvPicPr>
          <p:cNvPr id="21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6212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Google Shape;23;p22" descr="A colorful background with different colors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9255240" y="0"/>
            <a:ext cx="2936520" cy="6857640"/>
          </a:xfrm>
          <a:prstGeom prst="rect">
            <a:avLst/>
          </a:prstGeom>
          <a:ln w="0">
            <a:noFill/>
          </a:ln>
        </p:spPr>
      </p:pic>
      <p:pic>
        <p:nvPicPr>
          <p:cNvPr id="25" name="Google Shape;45;p26" descr=""/>
          <p:cNvPicPr/>
          <p:nvPr/>
        </p:nvPicPr>
        <p:blipFill>
          <a:blip r:embed="rId3"/>
          <a:stretch/>
        </p:blipFill>
        <p:spPr>
          <a:xfrm>
            <a:off x="304920" y="55638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5320" y="1465560"/>
            <a:ext cx="914112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2196360" y="3260880"/>
            <a:ext cx="7799040" cy="15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62120" y="1432440"/>
            <a:ext cx="10667520" cy="115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757440" y="2591640"/>
            <a:ext cx="10667520" cy="283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Google Shape;32;p24" descr=""/>
          <p:cNvPicPr/>
          <p:nvPr/>
        </p:nvPicPr>
        <p:blipFill>
          <a:blip r:embed="rId2"/>
          <a:stretch/>
        </p:blipFill>
        <p:spPr>
          <a:xfrm>
            <a:off x="0" y="5996520"/>
            <a:ext cx="12191760" cy="861120"/>
          </a:xfrm>
          <a:prstGeom prst="rect">
            <a:avLst/>
          </a:prstGeom>
          <a:ln w="0">
            <a:noFill/>
          </a:ln>
        </p:spPr>
      </p:pic>
      <p:pic>
        <p:nvPicPr>
          <p:cNvPr id="32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62120" y="1432440"/>
            <a:ext cx="10667520" cy="9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762120" y="2369160"/>
            <a:ext cx="10667520" cy="334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" name="Google Shape;38;p25" descr=""/>
          <p:cNvPicPr/>
          <p:nvPr/>
        </p:nvPicPr>
        <p:blipFill>
          <a:blip r:embed="rId2"/>
          <a:stretch/>
        </p:blipFill>
        <p:spPr>
          <a:xfrm>
            <a:off x="0" y="5996520"/>
            <a:ext cx="12191760" cy="861120"/>
          </a:xfrm>
          <a:prstGeom prst="rect">
            <a:avLst/>
          </a:prstGeom>
          <a:ln w="0">
            <a:noFill/>
          </a:ln>
        </p:spPr>
      </p:pic>
      <p:pic>
        <p:nvPicPr>
          <p:cNvPr id="37" name="Google Shape;45;p26" descr=""/>
          <p:cNvPicPr/>
          <p:nvPr/>
        </p:nvPicPr>
        <p:blipFill>
          <a:blip r:embed="rId3"/>
          <a:stretch/>
        </p:blipFill>
        <p:spPr>
          <a:xfrm>
            <a:off x="10898280" y="223200"/>
            <a:ext cx="1062720" cy="10627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19.wmf"/><Relationship Id="rId3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1.wmf"/><Relationship Id="rId3" Type="http://schemas.openxmlformats.org/officeDocument/2006/relationships/slideLayout" Target="../slideLayouts/slideLayout8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1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svg"/><Relationship Id="rId3" Type="http://schemas.openxmlformats.org/officeDocument/2006/relationships/slideLayout" Target="../slideLayouts/slideLayout1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slideLayout" Target="../slideLayouts/slideLayout1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svg"/><Relationship Id="rId3" Type="http://schemas.openxmlformats.org/officeDocument/2006/relationships/slideLayout" Target="../slideLayouts/slideLayout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slideLayout" Target="../slideLayouts/slideLayout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6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56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gif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2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2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62.gif"/><Relationship Id="rId4" Type="http://schemas.openxmlformats.org/officeDocument/2006/relationships/image" Target="../media/image70.png"/><Relationship Id="rId5" Type="http://schemas.openxmlformats.org/officeDocument/2006/relationships/image" Target="../media/image62.gif"/><Relationship Id="rId6" Type="http://schemas.openxmlformats.org/officeDocument/2006/relationships/image" Target="../media/image71.jpe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1.jpe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56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56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slideLayout" Target="../slideLayouts/slideLayout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slideLayout" Target="../slideLayouts/slideLayout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961520" y="1275120"/>
            <a:ext cx="7181640" cy="131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f69000"/>
                </a:solidFill>
                <a:latin typeface="Quattrocento Sans"/>
                <a:ea typeface="Quattrocento Sans"/>
              </a:rPr>
              <a:t>Django Framework Web</a:t>
            </a:r>
            <a:br>
              <a:rPr sz="4400"/>
            </a:br>
            <a:r>
              <a:rPr b="1" lang="en-US" sz="4400" spc="-1" strike="noStrike">
                <a:solidFill>
                  <a:srgbClr val="f69000"/>
                </a:solidFill>
                <a:latin typeface="Quattrocento Sans"/>
                <a:ea typeface="Quattrocento Sans"/>
              </a:rPr>
              <a:t>Development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Google Shape;67;p1"/>
          <p:cNvSpPr/>
          <p:nvPr/>
        </p:nvSpPr>
        <p:spPr>
          <a:xfrm>
            <a:off x="6817320" y="3009960"/>
            <a:ext cx="3228840" cy="191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97c2a"/>
                </a:solidFill>
                <a:latin typeface="Arial"/>
                <a:ea typeface="Arial"/>
              </a:rPr>
              <a:t>Group Members: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97c2a"/>
                </a:solidFill>
                <a:latin typeface="Arial"/>
                <a:ea typeface="Arial"/>
              </a:rPr>
              <a:t>Alex Leung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97c2a"/>
                </a:solidFill>
                <a:latin typeface="Arial"/>
                <a:ea typeface="Arial"/>
              </a:rPr>
              <a:t>Ricky Chan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97c2a"/>
                </a:solidFill>
                <a:latin typeface="Arial"/>
                <a:ea typeface="Arial"/>
              </a:rPr>
              <a:t>Kim Chan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297c2a"/>
                </a:solidFill>
                <a:latin typeface="Arial"/>
                <a:ea typeface="Arial"/>
              </a:rPr>
              <a:t>Sage Chau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9393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HK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Design – Elderly, Large showcase</a:t>
            </a: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Picture 9" descr=""/>
          <p:cNvPicPr/>
          <p:nvPr/>
        </p:nvPicPr>
        <p:blipFill>
          <a:blip r:embed="rId1"/>
          <a:stretch/>
        </p:blipFill>
        <p:spPr>
          <a:xfrm>
            <a:off x="152280" y="2487600"/>
            <a:ext cx="12039480" cy="188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9393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HK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Design – Elderly, Carousel</a:t>
            </a: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" name="Picture 3" descr=""/>
          <p:cNvPicPr/>
          <p:nvPr/>
        </p:nvPicPr>
        <p:blipFill>
          <a:blip r:embed="rId1"/>
          <a:stretch/>
        </p:blipFill>
        <p:spPr>
          <a:xfrm>
            <a:off x="2193480" y="1530720"/>
            <a:ext cx="6454080" cy="520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9393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HK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Design – Elderly, Flexible Display</a:t>
            </a: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1055880" y="1673640"/>
            <a:ext cx="10080000" cy="477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9393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HK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Design – Elderly, Flexible Display</a:t>
            </a:r>
            <a:br>
              <a:rPr sz="4000"/>
            </a:b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Picture 3" descr=""/>
          <p:cNvPicPr/>
          <p:nvPr/>
        </p:nvPicPr>
        <p:blipFill>
          <a:blip r:embed="rId1"/>
          <a:stretch/>
        </p:blipFill>
        <p:spPr>
          <a:xfrm>
            <a:off x="1374840" y="1439640"/>
            <a:ext cx="4982400" cy="524232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5" descr=""/>
          <p:cNvPicPr/>
          <p:nvPr/>
        </p:nvPicPr>
        <p:blipFill>
          <a:blip r:embed="rId2"/>
          <a:stretch/>
        </p:blipFill>
        <p:spPr>
          <a:xfrm>
            <a:off x="7214040" y="1439640"/>
            <a:ext cx="3301200" cy="524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5333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4"/>
                </a:solidFill>
                <a:latin typeface="Quattrocento Sans"/>
                <a:ea typeface="Quattrocento Sans"/>
              </a:rPr>
              <a:t>Site Map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11" name="Object 1"/>
          <p:cNvGraphicFramePr/>
          <p:nvPr/>
        </p:nvGraphicFramePr>
        <p:xfrm>
          <a:off x="762120" y="1180440"/>
          <a:ext cx="11090160" cy="4771080"/>
        </p:xfrm>
        <a:graphic>
          <a:graphicData uri="http://schemas.openxmlformats.org/presentationml/2006/ole">
            <p:oleObj progId="Visio.Drawing.15" r:id="rId1" spid="">
              <p:embed/>
              <p:pic>
                <p:nvPicPr>
                  <p:cNvPr id="112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762120" y="1180440"/>
                    <a:ext cx="11090160" cy="477108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Object 8"/>
          <p:cNvGraphicFramePr/>
          <p:nvPr/>
        </p:nvGraphicFramePr>
        <p:xfrm>
          <a:off x="1405080" y="1026000"/>
          <a:ext cx="8127720" cy="5239800"/>
        </p:xfrm>
        <a:graphic>
          <a:graphicData uri="http://schemas.openxmlformats.org/presentationml/2006/ole">
            <p:oleObj progId="Visio.Drawing.15" r:id="rId1" spid="">
              <p:embed/>
              <p:pic>
                <p:nvPicPr>
                  <p:cNvPr id="114" name="Object 8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1405080" y="1026000"/>
                    <a:ext cx="8127720" cy="52398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46960" y="221400"/>
            <a:ext cx="6153480" cy="4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0253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UML – </a:t>
            </a:r>
            <a:r>
              <a:rPr b="1" lang="en-US" sz="36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Class Diagram Organization Chart</a:t>
            </a:r>
            <a:br>
              <a:rPr sz="2400"/>
            </a:b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25;p9"/>
          <p:cNvCxnSpPr/>
          <p:nvPr/>
        </p:nvCxnSpPr>
        <p:spPr>
          <a:xfrm>
            <a:off x="5043960" y="1817640"/>
            <a:ext cx="973080" cy="742320"/>
          </a:xfrm>
          <a:prstGeom prst="bentConnector3">
            <a:avLst>
              <a:gd name="adj1" fmla="val 60436"/>
            </a:avLst>
          </a:prstGeom>
          <a:ln w="25400">
            <a:solidFill>
              <a:srgbClr val="f79880"/>
            </a:solidFill>
            <a:miter/>
            <a:tailEnd len="med" type="triangle" w="med"/>
          </a:ln>
        </p:spPr>
      </p:cxnSp>
      <p:cxnSp>
        <p:nvCxnSpPr>
          <p:cNvPr id="117" name="Google Shape;126;p9"/>
          <p:cNvCxnSpPr/>
          <p:nvPr/>
        </p:nvCxnSpPr>
        <p:spPr>
          <a:xfrm flipV="1" rot="10800000">
            <a:off x="7808040" y="1817640"/>
            <a:ext cx="1219680" cy="1132920"/>
          </a:xfrm>
          <a:prstGeom prst="bentConnector3">
            <a:avLst>
              <a:gd name="adj1" fmla="val 67847"/>
            </a:avLst>
          </a:prstGeom>
          <a:ln w="25400">
            <a:solidFill>
              <a:srgbClr val="f79880"/>
            </a:solidFill>
            <a:miter/>
            <a:tailEnd len="med" type="triangle" w="med"/>
          </a:ln>
        </p:spPr>
      </p:cxnSp>
      <p:graphicFrame>
        <p:nvGraphicFramePr>
          <p:cNvPr id="118" name="Google Shape;127;p9"/>
          <p:cNvGraphicFramePr/>
          <p:nvPr/>
        </p:nvGraphicFramePr>
        <p:xfrm>
          <a:off x="6017040" y="1277280"/>
          <a:ext cx="1882800" cy="2173320"/>
        </p:xfrm>
        <a:graphic>
          <a:graphicData uri="http://schemas.openxmlformats.org/drawingml/2006/table">
            <a:tbl>
              <a:tblPr/>
              <a:tblGrid>
                <a:gridCol w="1882800"/>
              </a:tblGrid>
              <a:tr h="31932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Booking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+id: int(PK)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+title: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+service: int(FK)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+user: int(FK)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+date: datetime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" name="Google Shape;128;p9"/>
          <p:cNvGraphicFramePr/>
          <p:nvPr/>
        </p:nvGraphicFramePr>
        <p:xfrm>
          <a:off x="8506080" y="1225800"/>
          <a:ext cx="2364480" cy="2966400"/>
        </p:xfrm>
        <a:graphic>
          <a:graphicData uri="http://schemas.openxmlformats.org/drawingml/2006/table">
            <a:tbl>
              <a:tblPr/>
              <a:tblGrid>
                <a:gridCol w="2364840"/>
              </a:tblGrid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User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+id: int(PK)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+username: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+email: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+date_join: datetime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+is_active: Boolean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+is_staff: Boolean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+is_superuser: Boolean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" name="Google Shape;129;p9"/>
          <p:cNvGraphicFramePr/>
          <p:nvPr/>
        </p:nvGraphicFramePr>
        <p:xfrm>
          <a:off x="3005280" y="1225800"/>
          <a:ext cx="2313720" cy="4449960"/>
        </p:xfrm>
        <a:graphic>
          <a:graphicData uri="http://schemas.openxmlformats.org/drawingml/2006/table">
            <a:tbl>
              <a:tblPr/>
              <a:tblGrid>
                <a:gridCol w="2313720"/>
              </a:tblGrid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Service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+id: int(PK)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+title: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+type: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+descriptions: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+date: datetime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+start_time: datetime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+end_time: datetime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+fee: int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+quota: int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+is_publish: Boolean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chemeClr val="dk1"/>
                          </a:solidFill>
                          <a:latin typeface="JetBrains Mono Medium"/>
                          <a:ea typeface="JetBrains Mono Medium"/>
                        </a:rPr>
                        <a:t>+photos: image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</a:tbl>
          </a:graphicData>
        </a:graphic>
      </p:graphicFrame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46960" y="221400"/>
            <a:ext cx="6153480" cy="48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40253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chemeClr val="accent4"/>
                </a:solidFill>
                <a:latin typeface="Quattrocento Sans"/>
                <a:ea typeface="Quattrocento Sans"/>
              </a:rPr>
              <a:t>UML – </a:t>
            </a:r>
            <a:r>
              <a:rPr b="1" lang="en-US" sz="3600" spc="-1" strike="noStrike">
                <a:solidFill>
                  <a:schemeClr val="accent4"/>
                </a:solidFill>
                <a:latin typeface="Quattrocento Sans"/>
                <a:ea typeface="Quattrocento Sans"/>
              </a:rPr>
              <a:t>Class Diagram</a:t>
            </a:r>
            <a:br>
              <a:rPr sz="2400"/>
            </a:b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2" name="Google Shape;131;p9"/>
          <p:cNvGraphicFramePr/>
          <p:nvPr/>
        </p:nvGraphicFramePr>
        <p:xfrm>
          <a:off x="488520" y="1225800"/>
          <a:ext cx="2219400" cy="2966400"/>
        </p:xfrm>
        <a:graphic>
          <a:graphicData uri="http://schemas.openxmlformats.org/drawingml/2006/table">
            <a:tbl>
              <a:tblPr/>
              <a:tblGrid>
                <a:gridCol w="2219760"/>
              </a:tblGrid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Event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+id: int(PK)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+title: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+type: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+content: string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+date: datetime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+is_publish: Boolean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defec"/>
                    </a:solidFill>
                  </a:tcPr>
                </a:tc>
              </a:tr>
              <a:tr h="370800">
                <a:tc>
                  <a:txBody>
                    <a:bodyPr lIns="9360" rIns="9360" tIns="9360" bIns="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JetBrains Mono Medium"/>
                          <a:ea typeface="JetBrains Mono Medium"/>
                        </a:rPr>
                        <a:t>+photos: image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360" marR="936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fcddd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7960" y="23328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UML - </a:t>
            </a:r>
            <a:r>
              <a:rPr b="1" lang="en-US" sz="32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User Activity Diagram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4" name="Object 1"/>
          <p:cNvGraphicFramePr/>
          <p:nvPr/>
        </p:nvGraphicFramePr>
        <p:xfrm>
          <a:off x="2471760" y="671400"/>
          <a:ext cx="8143560" cy="5952600"/>
        </p:xfrm>
        <a:graphic>
          <a:graphicData uri="http://schemas.openxmlformats.org/presentationml/2006/ole">
            <p:oleObj progId="Visio.Drawing.11" r:id="rId1" spid="">
              <p:embed/>
              <p:pic>
                <p:nvPicPr>
                  <p:cNvPr id="125" name="Object 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2471760" y="671400"/>
                    <a:ext cx="8143560" cy="595260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48;p12"/>
          <p:cNvSpPr/>
          <p:nvPr/>
        </p:nvSpPr>
        <p:spPr>
          <a:xfrm>
            <a:off x="13054320" y="1654200"/>
            <a:ext cx="631800" cy="329760"/>
          </a:xfrm>
          <a:prstGeom prst="rect">
            <a:avLst/>
          </a:prstGeom>
          <a:solidFill>
            <a:srgbClr val="6fdb15"/>
          </a:solidFill>
          <a:ln w="12700">
            <a:solidFill>
              <a:srgbClr val="485113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800" spc="-1" strike="noStrike">
                <a:solidFill>
                  <a:schemeClr val="lt1"/>
                </a:solidFill>
                <a:latin typeface="Arial"/>
                <a:ea typeface="Arial"/>
              </a:rPr>
              <a:t>success message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331600" y="30816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UML - </a:t>
            </a:r>
            <a:r>
              <a:rPr b="1" lang="en-US" sz="32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Activity Diagram</a:t>
            </a:r>
            <a:br>
              <a:rPr sz="4000"/>
            </a:br>
            <a:r>
              <a:rPr b="1" lang="en-US" sz="32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Inactive Timeout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28" name="Object 2"/>
          <p:cNvGraphicFramePr/>
          <p:nvPr/>
        </p:nvGraphicFramePr>
        <p:xfrm>
          <a:off x="4964040" y="1838520"/>
          <a:ext cx="5799960" cy="4290840"/>
        </p:xfrm>
        <a:graphic>
          <a:graphicData uri="http://schemas.openxmlformats.org/presentationml/2006/ole">
            <p:oleObj progId="Visio.Drawing.11" r:id="rId1" spid="">
              <p:embed/>
              <p:pic>
                <p:nvPicPr>
                  <p:cNvPr id="129" name="Object 2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4964040" y="1838520"/>
                    <a:ext cx="5799960" cy="429084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oleObj>
          </a:graphicData>
        </a:graphic>
      </p:graphicFrame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717080" y="716040"/>
            <a:ext cx="69591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Technical Appraisal - Frontend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199840" y="16873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HTML, CSS, JS, snippet of code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Color Gradient - demonstration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Bootstrap flex grip 5 col, VP 95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Carousel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Flex layout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Demonstration of CRUD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Inspection panel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Segoe UI"/>
                <a:ea typeface="Quattrocento Sans"/>
              </a:rPr>
              <a:t>Order of execution CSS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1476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1"/>
                </a:solidFill>
                <a:latin typeface="Quattrocento Sans"/>
                <a:ea typeface="Quattrocento Sans"/>
              </a:rPr>
              <a:t>Run-down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14760" y="1724040"/>
            <a:ext cx="5223960" cy="441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Existing Site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New Site Walkthrough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Design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Site Map &amp; UML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Technical Appraisals – Frontend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Technical Appraisals – Backend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Donations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Deployment –AWS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Development Tools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CSS Styling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199840" y="1311480"/>
            <a:ext cx="647676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Dressed-up otherwise planed and dull HTML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613800" y="987120"/>
            <a:ext cx="4346280" cy="5723280"/>
          </a:xfrm>
          <a:prstGeom prst="rect">
            <a:avLst/>
          </a:prstGeom>
          <a:ln w="0">
            <a:noFill/>
          </a:ln>
        </p:spPr>
      </p:pic>
      <p:grpSp>
        <p:nvGrpSpPr>
          <p:cNvPr id="135" name="Group 8"/>
          <p:cNvGrpSpPr/>
          <p:nvPr/>
        </p:nvGrpSpPr>
        <p:grpSpPr>
          <a:xfrm>
            <a:off x="8204400" y="2471760"/>
            <a:ext cx="3428280" cy="2285280"/>
            <a:chOff x="8204400" y="2471760"/>
            <a:chExt cx="3428280" cy="2285280"/>
          </a:xfrm>
        </p:grpSpPr>
        <p:pic>
          <p:nvPicPr>
            <p:cNvPr id="136" name="Picture 5" descr=""/>
            <p:cNvPicPr/>
            <p:nvPr/>
          </p:nvPicPr>
          <p:blipFill>
            <a:blip r:embed="rId2"/>
            <a:srcRect l="18746" t="33323" r="53116" b="33333"/>
            <a:stretch/>
          </p:blipFill>
          <p:spPr>
            <a:xfrm>
              <a:off x="8204400" y="2471760"/>
              <a:ext cx="3428280" cy="2285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Rectangle: Rounded Corners 6"/>
            <p:cNvSpPr/>
            <p:nvPr/>
          </p:nvSpPr>
          <p:spPr>
            <a:xfrm>
              <a:off x="8204400" y="2471760"/>
              <a:ext cx="3320640" cy="2285280"/>
            </a:xfrm>
            <a:prstGeom prst="roundRect">
              <a:avLst>
                <a:gd name="adj" fmla="val 16667"/>
              </a:avLst>
            </a:prstGeom>
            <a:noFill/>
            <a:ln w="53975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HK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</p:grpSp>
      <p:grpSp>
        <p:nvGrpSpPr>
          <p:cNvPr id="138" name="Group 9"/>
          <p:cNvGrpSpPr/>
          <p:nvPr/>
        </p:nvGrpSpPr>
        <p:grpSpPr>
          <a:xfrm>
            <a:off x="4516560" y="3128040"/>
            <a:ext cx="3579840" cy="3424680"/>
            <a:chOff x="4516560" y="3128040"/>
            <a:chExt cx="3579840" cy="3424680"/>
          </a:xfrm>
        </p:grpSpPr>
        <p:pic>
          <p:nvPicPr>
            <p:cNvPr id="139" name="Picture 4" descr=""/>
            <p:cNvPicPr/>
            <p:nvPr/>
          </p:nvPicPr>
          <p:blipFill>
            <a:blip r:embed="rId3"/>
            <a:srcRect l="19063" t="34926" r="52801" b="18394"/>
            <a:stretch/>
          </p:blipFill>
          <p:spPr>
            <a:xfrm>
              <a:off x="4668120" y="3353040"/>
              <a:ext cx="3428280" cy="3199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0" name="Rectangle: Rounded Corners 7"/>
            <p:cNvSpPr/>
            <p:nvPr/>
          </p:nvSpPr>
          <p:spPr>
            <a:xfrm>
              <a:off x="4516560" y="3128040"/>
              <a:ext cx="3428280" cy="3424320"/>
            </a:xfrm>
            <a:prstGeom prst="roundRect">
              <a:avLst>
                <a:gd name="adj" fmla="val 16667"/>
              </a:avLst>
            </a:prstGeom>
            <a:noFill/>
            <a:ln w="53975"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HK" sz="14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141" name="TextBox 10"/>
          <p:cNvSpPr/>
          <p:nvPr/>
        </p:nvSpPr>
        <p:spPr>
          <a:xfrm>
            <a:off x="8369280" y="2102400"/>
            <a:ext cx="1561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HK" sz="1800" spc="-1" strike="noStrike">
                <a:solidFill>
                  <a:srgbClr val="ff0000"/>
                </a:solidFill>
                <a:latin typeface="Arial"/>
                <a:ea typeface="Arial"/>
              </a:rPr>
              <a:t>Without CSS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11"/>
          <p:cNvSpPr/>
          <p:nvPr/>
        </p:nvSpPr>
        <p:spPr>
          <a:xfrm>
            <a:off x="6238800" y="2732040"/>
            <a:ext cx="120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HK" sz="1800" spc="-1" strike="noStrike">
                <a:solidFill>
                  <a:srgbClr val="00b050"/>
                </a:solidFill>
                <a:latin typeface="Arial"/>
                <a:ea typeface="Arial"/>
              </a:rPr>
              <a:t>With CSS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CSS Styling – color gradient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806360" y="1676520"/>
            <a:ext cx="672192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JetBrains Mono Medium"/>
                <a:ea typeface="JetBrains Mono Medium"/>
              </a:rPr>
              <a:t>.bg-primary11 {  background-image: linear-gradient(180deg, rgba(247, 145, 120, 1) 15%, rgba(247, 160, 138, 1) 30%, rgba(247, 165, 144, 1) 45%, rgba(247, 169, 150, 1) 55%, rgba(247, 173, 155, 1) 70%, rgba(247, 178, 161, 1) 85%, rgba(247, 186, 171, 1) 100%);}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JetBrains Mono Medium"/>
                <a:ea typeface="JetBrains Mono Medium"/>
              </a:rPr>
              <a:t>.bg-primary12 {background-image: linear-gradient(0deg, rgba(247, 145, 120, 1) 15%, rgba(247, 160, 138, 1) 30%, rgba(247, 165, 144, 1) 45%, rgba(247, 169, 150, 1) 55%, rgba(247, 173, 155, 1) 70%, rgba(247, 178, 161, 1) 85%, rgba(247, 186, 171, 1) 100%);color: #212529; }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chemeClr val="dk1"/>
                </a:solidFill>
                <a:latin typeface="JetBrains Mono Medium"/>
                <a:ea typeface="JetBrains Mono Medium"/>
              </a:rPr>
              <a:t>.btn-secondary {  color: #212529; /* dark text color */  background-color: transparent;   /* background-image: linear-gradient(180deg, rgba(247, 160, 138, 1) 15%, rgba(247, 164, 143, 1) 30%, rgba(247, 167, 147, 1) 45%, rgba(247, 169, 150, 1) 55%, rgba(247, 171, 152, 1) 70%, rgba(247, 175, 157, 1) 85%, rgba(247, 178, 161, 1) 100%);   */  border:0px }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1" lang="en-US" sz="4000" spc="-1" strike="noStrike">
              <a:solidFill>
                <a:schemeClr val="dk2"/>
              </a:solidFill>
              <a:latin typeface="Quattrocento Sans"/>
              <a:ea typeface="Quattrocento San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18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636480" y="280080"/>
            <a:ext cx="11292120" cy="6351840"/>
          </a:xfrm>
          <a:prstGeom prst="rect">
            <a:avLst/>
          </a:prstGeom>
          <a:ln w="0">
            <a:noFill/>
          </a:ln>
        </p:spPr>
      </p:pic>
      <p:sp>
        <p:nvSpPr>
          <p:cNvPr id="148" name="Rectangle: Rounded Corners 4"/>
          <p:cNvSpPr/>
          <p:nvPr/>
        </p:nvSpPr>
        <p:spPr>
          <a:xfrm>
            <a:off x="844920" y="1261800"/>
            <a:ext cx="11157480" cy="642960"/>
          </a:xfrm>
          <a:prstGeom prst="roundRect">
            <a:avLst>
              <a:gd name="adj" fmla="val 16667"/>
            </a:avLst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49" name="Rectangle: Rounded Corners 5"/>
          <p:cNvSpPr/>
          <p:nvPr/>
        </p:nvSpPr>
        <p:spPr>
          <a:xfrm>
            <a:off x="1029600" y="6018840"/>
            <a:ext cx="10787760" cy="558720"/>
          </a:xfrm>
          <a:prstGeom prst="roundRect">
            <a:avLst>
              <a:gd name="adj" fmla="val 16667"/>
            </a:avLst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50" name="Rectangle: Rounded Corners 6"/>
          <p:cNvSpPr/>
          <p:nvPr/>
        </p:nvSpPr>
        <p:spPr>
          <a:xfrm>
            <a:off x="7489800" y="5069880"/>
            <a:ext cx="3980160" cy="322920"/>
          </a:xfrm>
          <a:prstGeom prst="roundRect">
            <a:avLst>
              <a:gd name="adj" fmla="val 16667"/>
            </a:avLst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151" name="Rectangle: Rounded Corners 7"/>
          <p:cNvSpPr/>
          <p:nvPr/>
        </p:nvSpPr>
        <p:spPr>
          <a:xfrm>
            <a:off x="7489800" y="2381400"/>
            <a:ext cx="4065120" cy="396000"/>
          </a:xfrm>
          <a:prstGeom prst="roundRect">
            <a:avLst>
              <a:gd name="adj" fmla="val 16667"/>
            </a:avLst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Javascript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Give the vibrance to the web page, e.g.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Carousel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Text Sunrise effect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514440" indent="-2858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Animation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phic 9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358960" y="1630080"/>
            <a:ext cx="4876560" cy="484776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Bootstrap Flex Grid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Bootstrap Flex Grid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Graphic 7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358960" y="1630080"/>
            <a:ext cx="4876560" cy="484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5" descr=""/>
          <p:cNvPicPr/>
          <p:nvPr/>
        </p:nvPicPr>
        <p:blipFill>
          <a:blip r:embed="rId1"/>
          <a:stretch/>
        </p:blipFill>
        <p:spPr>
          <a:xfrm>
            <a:off x="211680" y="0"/>
            <a:ext cx="4624560" cy="685764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Bootstrap Flex Grid, 95vw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18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161" name="Picture 3" descr=""/>
          <p:cNvPicPr/>
          <p:nvPr/>
        </p:nvPicPr>
        <p:blipFill>
          <a:blip r:embed="rId2"/>
          <a:stretch/>
        </p:blipFill>
        <p:spPr>
          <a:xfrm>
            <a:off x="2229840" y="1497960"/>
            <a:ext cx="9639000" cy="5103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 sx="101000" sy="101000">
              <a:srgbClr val="000000">
                <a:alpha val="28000"/>
              </a:srgbClr>
            </a:outerShdw>
          </a:effectLst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1" lang="en-US" sz="4000" spc="-1" strike="noStrike">
              <a:solidFill>
                <a:schemeClr val="dk2"/>
              </a:solidFill>
              <a:latin typeface="Quattrocento Sans"/>
              <a:ea typeface="Quattrocento Sans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18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164" name="Picture 3" descr=""/>
          <p:cNvPicPr/>
          <p:nvPr/>
        </p:nvPicPr>
        <p:blipFill>
          <a:blip r:embed="rId1"/>
          <a:stretch/>
        </p:blipFill>
        <p:spPr>
          <a:xfrm>
            <a:off x="115920" y="0"/>
            <a:ext cx="4181040" cy="65390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 sx="101000" sy="101000">
              <a:srgbClr val="000000">
                <a:alpha val="22000"/>
              </a:srgbClr>
            </a:outerShdw>
          </a:effectLst>
        </p:spPr>
      </p:pic>
      <p:pic>
        <p:nvPicPr>
          <p:cNvPr id="165" name="Picture 4" descr=""/>
          <p:cNvPicPr/>
          <p:nvPr/>
        </p:nvPicPr>
        <p:blipFill>
          <a:blip r:embed="rId2"/>
          <a:stretch/>
        </p:blipFill>
        <p:spPr>
          <a:xfrm>
            <a:off x="4479480" y="360"/>
            <a:ext cx="7561800" cy="65390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 sx="101000" sy="101000">
              <a:srgbClr val="000000">
                <a:alpha val="22000"/>
              </a:srgbClr>
            </a:outerShdw>
          </a:effectLst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7305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Bootstrap Flex Grid – why use?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76212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Abundant Display - user can assimilate multiple events in a glance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Flexible display - Changed in different screens sizes,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Display of cells can be in different combinations, 2X1, 3X1, 1X2, 2X2, etc, flexibility in highlights on various levels of important events.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Graphic 7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7553160" y="1458000"/>
            <a:ext cx="4367520" cy="434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5320" y="2813400"/>
            <a:ext cx="9141120" cy="61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69000"/>
                </a:solidFill>
                <a:latin typeface="Quattrocento Sans"/>
                <a:ea typeface="Quattrocento Sans"/>
              </a:rPr>
              <a:t>Technical Appraisal</a:t>
            </a:r>
            <a:br>
              <a:rPr sz="6000"/>
            </a:br>
            <a:r>
              <a:rPr b="1" lang="en-US" sz="6000" spc="-1" strike="noStrike">
                <a:solidFill>
                  <a:srgbClr val="f69000"/>
                </a:solidFill>
                <a:latin typeface="Quattrocento Sans"/>
                <a:ea typeface="Quattrocento Sans"/>
              </a:rPr>
              <a:t>- Backend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Introduction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76212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zh-CN" sz="2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觀塘民聯會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228600" indent="-228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Old-styled design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228600" indent="-228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Outdated information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228600" indent="-228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Scattered news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228600" indent="-2286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Segmented platforms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28600" indent="-11448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/>
          </p:nvPr>
        </p:nvSpPr>
        <p:spPr>
          <a:xfrm>
            <a:off x="4888440" y="1904760"/>
            <a:ext cx="647640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19960">
              <a:lnSpc>
                <a:spcPct val="100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1. Django Framework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00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2. The Power of Django ORM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00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3. Django for CRUD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00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4. Optimum Functions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title"/>
          </p:nvPr>
        </p:nvSpPr>
        <p:spPr>
          <a:xfrm>
            <a:off x="4717080" y="716040"/>
            <a:ext cx="6959160" cy="118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Technical Appraisal - Backend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400" cy="118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Django Framework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199840" y="1905120"/>
            <a:ext cx="6476760" cy="375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38760">
              <a:lnSpc>
                <a:spcPct val="115000"/>
              </a:lnSpc>
              <a:spcBef>
                <a:spcPts val="1066"/>
              </a:spcBef>
              <a:buClr>
                <a:srgbClr val="000000"/>
              </a:buClr>
              <a:buFont typeface="Quattrocento Sans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ORM (Object-Relational Mapping): Allows developers to interact with the database using Python objects instead of writing raw SQL queries.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Quattrocento Sans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Admin Interface: A built-in admin panel that provides a user-friendly interface to manage the application's data.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Quattrocento Sans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Authentication: Built-in user authentication and authorization mechanisms.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Long-term support.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400" cy="118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The Power of Django ORM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100120" y="2144160"/>
            <a:ext cx="647640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38760">
              <a:lnSpc>
                <a:spcPct val="115000"/>
              </a:lnSpc>
              <a:spcBef>
                <a:spcPts val="1066"/>
              </a:spcBef>
              <a:buClr>
                <a:srgbClr val="000000"/>
              </a:buClr>
              <a:buFont typeface="Quattrocento Sans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Traditional </a:t>
            </a: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method - more code, and more difficult to interact with database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Quattrocento Sans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ORM - less code, more effective, directly control Database without SQL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901760" y="659520"/>
            <a:ext cx="6476400" cy="118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Traditional vs ORM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Google Shape;78;p17" descr=""/>
          <p:cNvPicPr/>
          <p:nvPr/>
        </p:nvPicPr>
        <p:blipFill>
          <a:blip r:embed="rId1"/>
          <a:stretch/>
        </p:blipFill>
        <p:spPr>
          <a:xfrm>
            <a:off x="6449400" y="3649320"/>
            <a:ext cx="5462280" cy="29844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79;p17"/>
          <p:cNvSpPr/>
          <p:nvPr/>
        </p:nvSpPr>
        <p:spPr>
          <a:xfrm>
            <a:off x="5832000" y="3584160"/>
            <a:ext cx="528120" cy="42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</a:pPr>
            <a:r>
              <a:rPr b="0" lang="en-US" sz="1470" spc="-1" strike="noStrike">
                <a:solidFill>
                  <a:srgbClr val="000000"/>
                </a:solidFill>
                <a:latin typeface="Arial"/>
                <a:ea typeface="Arial"/>
              </a:rPr>
              <a:t>VS</a:t>
            </a:r>
            <a:endParaRPr b="0" lang="en-US" sz="14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9" name="Google Shape;80;p17" descr=""/>
          <p:cNvPicPr/>
          <p:nvPr/>
        </p:nvPicPr>
        <p:blipFill>
          <a:blip r:embed="rId2"/>
          <a:stretch/>
        </p:blipFill>
        <p:spPr>
          <a:xfrm>
            <a:off x="92520" y="2931840"/>
            <a:ext cx="5581440" cy="173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326120" y="716040"/>
            <a:ext cx="7350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spcBef>
                <a:spcPts val="1066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Pages Employing ORM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763160" y="1790640"/>
            <a:ext cx="6476400" cy="466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 - Create: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Object Create Function/Class.save() - Register, Booking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R - Read: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Queryset - Index, Services, Service, Service-Search, Event, Events, Event-Search, Dashboard,Login, Register, Booking, nearly every single page in the KTRA view and Build-in Admin interface.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U - Update: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Build-in Admin interface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 - Delete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Build-in Admin interface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00000"/>
              </a:lnSpc>
              <a:spcBef>
                <a:spcPts val="1066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219960">
              <a:lnSpc>
                <a:spcPct val="100000"/>
              </a:lnSpc>
              <a:spcBef>
                <a:spcPts val="1066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63400" y="716040"/>
            <a:ext cx="6476400" cy="118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spcBef>
                <a:spcPts val="1066"/>
              </a:spcBef>
              <a:buNone/>
            </a:pPr>
            <a:r>
              <a:rPr b="1" lang="en-US" sz="4000" spc="-1" strike="noStrike">
                <a:solidFill>
                  <a:schemeClr val="dk2"/>
                </a:solidFill>
                <a:latin typeface="Quattrocento Sans"/>
                <a:ea typeface="Quattrocento Sans"/>
              </a:rPr>
              <a:t>Optimum Functions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63400" y="1904760"/>
            <a:ext cx="6000120" cy="362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38760">
              <a:lnSpc>
                <a:spcPct val="115000"/>
              </a:lnSpc>
              <a:spcBef>
                <a:spcPts val="1066"/>
              </a:spcBef>
              <a:buClr>
                <a:srgbClr val="000000"/>
              </a:buClr>
              <a:buFont typeface="Arial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General Information context_processors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Auto Logout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Full quota function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33876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Where to login , Where to redirect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Future Enchant: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066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All web page data (Include Image) control by CMS(Build-in Admin Interface)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525320" y="2813400"/>
            <a:ext cx="9141120" cy="615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69000"/>
                </a:solidFill>
                <a:latin typeface="Quattrocento Sans"/>
                <a:ea typeface="Quattrocento Sans"/>
              </a:rPr>
              <a:t>Donations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99920" y="29088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Web</a:t>
            </a: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 Design Reference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799920" y="937080"/>
            <a:ext cx="10667520" cy="115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Lingnan</a:t>
            </a: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 University donations page - simple and minimalist design with a big donations button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图片 3" descr=""/>
          <p:cNvPicPr/>
          <p:nvPr/>
        </p:nvPicPr>
        <p:blipFill>
          <a:blip r:embed="rId1"/>
          <a:stretch/>
        </p:blipFill>
        <p:spPr>
          <a:xfrm>
            <a:off x="2189520" y="997920"/>
            <a:ext cx="7706520" cy="567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89760" y="3668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Donations</a:t>
            </a: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 page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图片 4" descr=""/>
          <p:cNvPicPr/>
          <p:nvPr/>
        </p:nvPicPr>
        <p:blipFill>
          <a:blip r:embed="rId1"/>
          <a:stretch/>
        </p:blipFill>
        <p:spPr>
          <a:xfrm>
            <a:off x="757440" y="1132200"/>
            <a:ext cx="10081800" cy="55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62120" y="32292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Donations Flowchart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Oval 1"/>
          <p:cNvSpPr/>
          <p:nvPr/>
        </p:nvSpPr>
        <p:spPr>
          <a:xfrm>
            <a:off x="202680" y="1735920"/>
            <a:ext cx="1965600" cy="1023840"/>
          </a:xfrm>
          <a:prstGeom prst="ellipse">
            <a:avLst/>
          </a:prstGeom>
          <a:solidFill>
            <a:srgbClr val="f79880"/>
          </a:solidFill>
          <a:ln>
            <a:solidFill>
              <a:srgbClr val="6c4238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Visit Donations page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Oval 2"/>
          <p:cNvSpPr/>
          <p:nvPr/>
        </p:nvSpPr>
        <p:spPr>
          <a:xfrm>
            <a:off x="6414840" y="1450440"/>
            <a:ext cx="1517400" cy="1456920"/>
          </a:xfrm>
          <a:prstGeom prst="ellipse">
            <a:avLst/>
          </a:prstGeom>
          <a:solidFill>
            <a:srgbClr val="f79880"/>
          </a:solidFill>
          <a:ln>
            <a:solidFill>
              <a:srgbClr val="6c4238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Pay at Payment</a:t>
            </a:r>
            <a:r>
              <a:rPr b="0" lang="en-US" sz="1600" spc="-1" strike="noStrike">
                <a:solidFill>
                  <a:schemeClr val="lt1"/>
                </a:solidFill>
                <a:latin typeface="Arial"/>
                <a:ea typeface="Arial"/>
              </a:rPr>
              <a:t> gateway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Diamond 15"/>
          <p:cNvSpPr/>
          <p:nvPr/>
        </p:nvSpPr>
        <p:spPr>
          <a:xfrm>
            <a:off x="3867120" y="1651680"/>
            <a:ext cx="1756080" cy="1255680"/>
          </a:xfrm>
          <a:prstGeom prst="flowChartInputOutput">
            <a:avLst/>
          </a:prstGeom>
          <a:solidFill>
            <a:srgbClr val="f79880"/>
          </a:solidFill>
          <a:ln>
            <a:solidFill>
              <a:srgbClr val="6c4238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Fill</a:t>
            </a:r>
            <a:br>
              <a:rPr sz="1800"/>
            </a:b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Google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Form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Box 29"/>
          <p:cNvSpPr/>
          <p:nvPr/>
        </p:nvSpPr>
        <p:spPr>
          <a:xfrm>
            <a:off x="340200" y="1060920"/>
            <a:ext cx="1893240" cy="5774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  <a:rou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chemeClr val="lt2">
                    <a:lumMod val="75000"/>
                  </a:schemeClr>
                </a:solidFill>
                <a:latin typeface="Arial"/>
                <a:ea typeface="Arial"/>
              </a:rPr>
              <a:t>Donors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 Box 5"/>
          <p:cNvSpPr/>
          <p:nvPr/>
        </p:nvSpPr>
        <p:spPr>
          <a:xfrm>
            <a:off x="2426400" y="1116360"/>
            <a:ext cx="1771200" cy="89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Decided to</a:t>
            </a: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 donate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online</a:t>
            </a:r>
            <a:r>
              <a:rPr b="0" lang="en-US" sz="20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橢圓 49"/>
          <p:cNvSpPr/>
          <p:nvPr/>
        </p:nvSpPr>
        <p:spPr>
          <a:xfrm>
            <a:off x="8731800" y="1191240"/>
            <a:ext cx="3189240" cy="2199960"/>
          </a:xfrm>
          <a:prstGeom prst="ellipse">
            <a:avLst/>
          </a:prstGeom>
          <a:solidFill>
            <a:srgbClr val="002060"/>
          </a:solidFill>
          <a:ln>
            <a:solidFill>
              <a:srgbClr val="01c2d1"/>
            </a:solidFill>
            <a:round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Gmail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 System – Generates donation receipt / payment error email 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橢圓 50"/>
          <p:cNvSpPr/>
          <p:nvPr/>
        </p:nvSpPr>
        <p:spPr>
          <a:xfrm>
            <a:off x="8898840" y="3682440"/>
            <a:ext cx="2857320" cy="1738440"/>
          </a:xfrm>
          <a:prstGeom prst="ellipse">
            <a:avLst/>
          </a:prstGeom>
          <a:solidFill>
            <a:srgbClr val="6fdb15"/>
          </a:solidFill>
          <a:ln>
            <a:solidFill>
              <a:srgbClr val="6c4238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Google</a:t>
            </a:r>
            <a:r>
              <a:rPr b="0" lang="en-US" sz="1400" spc="-1" strike="noStrike">
                <a:solidFill>
                  <a:schemeClr val="lt1"/>
                </a:solidFill>
                <a:latin typeface="Arial"/>
                <a:ea typeface="Arial"/>
              </a:rPr>
              <a:t> Sheet – Donation admin table 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98" name="直線單箭頭接點 72"/>
          <p:cNvCxnSpPr>
            <a:stCxn id="192" idx="6"/>
          </p:cNvCxnSpPr>
          <p:nvPr/>
        </p:nvCxnSpPr>
        <p:spPr>
          <a:xfrm>
            <a:off x="7932240" y="2179080"/>
            <a:ext cx="844920" cy="15480"/>
          </a:xfrm>
          <a:prstGeom prst="straightConnector1">
            <a:avLst/>
          </a:prstGeom>
          <a:ln w="38100">
            <a:solidFill>
              <a:srgbClr val="f4927a"/>
            </a:solidFill>
            <a:round/>
            <a:tailEnd len="med" type="arrow" w="med"/>
          </a:ln>
        </p:spPr>
      </p:cxnSp>
      <p:cxnSp>
        <p:nvCxnSpPr>
          <p:cNvPr id="199" name="直線單箭頭接點 78"/>
          <p:cNvCxnSpPr>
            <a:stCxn id="192" idx="5"/>
          </p:cNvCxnSpPr>
          <p:nvPr/>
        </p:nvCxnSpPr>
        <p:spPr>
          <a:xfrm>
            <a:off x="7710120" y="2694240"/>
            <a:ext cx="1301760" cy="1519920"/>
          </a:xfrm>
          <a:prstGeom prst="straightConnector1">
            <a:avLst/>
          </a:prstGeom>
          <a:ln w="38100">
            <a:solidFill>
              <a:srgbClr val="f4927a"/>
            </a:solidFill>
            <a:round/>
            <a:tailEnd len="med" type="arrow" w="med"/>
          </a:ln>
        </p:spPr>
      </p:cxnSp>
      <p:cxnSp>
        <p:nvCxnSpPr>
          <p:cNvPr id="200" name="接點: 肘形 83"/>
          <p:cNvCxnSpPr>
            <a:stCxn id="197" idx="2"/>
            <a:endCxn id="191" idx="4"/>
          </p:cNvCxnSpPr>
          <p:nvPr/>
        </p:nvCxnSpPr>
        <p:spPr>
          <a:xfrm rot="10800000">
            <a:off x="1185480" y="2759760"/>
            <a:ext cx="7713720" cy="1792440"/>
          </a:xfrm>
          <a:prstGeom prst="bentConnector2">
            <a:avLst/>
          </a:prstGeom>
          <a:ln w="38100">
            <a:solidFill>
              <a:srgbClr val="f4927a"/>
            </a:solidFill>
            <a:round/>
            <a:tailEnd len="med" type="arrow" w="med"/>
          </a:ln>
        </p:spPr>
      </p:cxnSp>
      <p:sp>
        <p:nvSpPr>
          <p:cNvPr id="201" name="文字方塊 95"/>
          <p:cNvSpPr/>
          <p:nvPr/>
        </p:nvSpPr>
        <p:spPr>
          <a:xfrm>
            <a:off x="1870560" y="4635000"/>
            <a:ext cx="686160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Donation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records show in the donations page to appreciate donors and encourage more donations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文本框 4"/>
          <p:cNvSpPr/>
          <p:nvPr/>
        </p:nvSpPr>
        <p:spPr>
          <a:xfrm>
            <a:off x="7829640" y="2279520"/>
            <a:ext cx="118188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Data </a:t>
            </a:r>
            <a:br>
              <a:rPr sz="2400"/>
            </a:br>
            <a:r>
              <a:rPr b="0" lang="en-US" sz="2400" spc="-1" strike="noStrike">
                <a:solidFill>
                  <a:schemeClr val="dk1"/>
                </a:solidFill>
                <a:latin typeface="Arial"/>
                <a:ea typeface="Arial"/>
              </a:rPr>
              <a:t>input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03" name="直接箭头连接符 7"/>
          <p:cNvCxnSpPr>
            <a:stCxn id="191" idx="6"/>
          </p:cNvCxnSpPr>
          <p:nvPr/>
        </p:nvCxnSpPr>
        <p:spPr>
          <a:xfrm flipV="1">
            <a:off x="2168280" y="2232360"/>
            <a:ext cx="1829880" cy="15840"/>
          </a:xfrm>
          <a:prstGeom prst="straightConnector1">
            <a:avLst/>
          </a:prstGeom>
          <a:ln w="38100">
            <a:solidFill>
              <a:srgbClr val="f79880"/>
            </a:solidFill>
            <a:round/>
            <a:tailEnd len="med" type="arrow" w="med"/>
          </a:ln>
        </p:spPr>
      </p:cxnSp>
      <p:cxnSp>
        <p:nvCxnSpPr>
          <p:cNvPr id="204" name="直接箭头连接符 8"/>
          <p:cNvCxnSpPr>
            <a:stCxn id="193" idx="1"/>
          </p:cNvCxnSpPr>
          <p:nvPr/>
        </p:nvCxnSpPr>
        <p:spPr>
          <a:xfrm>
            <a:off x="5447520" y="2279520"/>
            <a:ext cx="931320" cy="11880"/>
          </a:xfrm>
          <a:prstGeom prst="straightConnector1">
            <a:avLst/>
          </a:prstGeom>
          <a:ln w="38100">
            <a:solidFill>
              <a:srgbClr val="f79880"/>
            </a:solidFill>
            <a:round/>
            <a:tailEnd len="med" type="arrow" w="med"/>
          </a:ln>
        </p:spPr>
      </p:cxnSp>
      <p:sp>
        <p:nvSpPr>
          <p:cNvPr id="205" name="TextBox 6"/>
          <p:cNvSpPr/>
          <p:nvPr/>
        </p:nvSpPr>
        <p:spPr>
          <a:xfrm>
            <a:off x="1613160" y="3492000"/>
            <a:ext cx="6539400" cy="20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HK" sz="3200" spc="-1" strike="noStrike">
                <a:solidFill>
                  <a:srgbClr val="c00000"/>
                </a:solidFill>
                <a:latin typeface="Arial"/>
                <a:ea typeface="Arial"/>
              </a:rPr>
              <a:t>Donation records put in the donations page to show appreciations to donors thereby encourage more donations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5320" y="1144080"/>
            <a:ext cx="9141120" cy="182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Overview</a:t>
            </a:r>
            <a:br>
              <a:rPr sz="4000"/>
            </a:br>
            <a:r>
              <a:rPr b="1" lang="en-US" sz="4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of </a:t>
            </a:r>
            <a:br>
              <a:rPr sz="4000"/>
            </a:br>
            <a:r>
              <a:rPr b="1" lang="en-US" sz="4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Existing Site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2196360" y="3260880"/>
            <a:ext cx="7799040" cy="1534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https://ktra.klnfas.hk/tc/index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" name="Picture 2" descr=""/>
          <p:cNvPicPr/>
          <p:nvPr/>
        </p:nvPicPr>
        <p:blipFill>
          <a:blip r:embed="rId1"/>
          <a:stretch/>
        </p:blipFill>
        <p:spPr>
          <a:xfrm>
            <a:off x="4182840" y="3625920"/>
            <a:ext cx="3825720" cy="215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62120" y="41436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</a:rPr>
              <a:t>Donation form - Google form 1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Picture 7" descr="Screenshot from 2025-01-17 12-17-23"/>
          <p:cNvPicPr/>
          <p:nvPr/>
        </p:nvPicPr>
        <p:blipFill>
          <a:blip r:embed="rId1"/>
          <a:stretch/>
        </p:blipFill>
        <p:spPr>
          <a:xfrm>
            <a:off x="4599000" y="1060560"/>
            <a:ext cx="3916440" cy="5579280"/>
          </a:xfrm>
          <a:prstGeom prst="rect">
            <a:avLst/>
          </a:prstGeom>
          <a:ln w="0">
            <a:noFill/>
          </a:ln>
        </p:spPr>
      </p:pic>
      <p:sp>
        <p:nvSpPr>
          <p:cNvPr id="208" name="Text Box 8"/>
          <p:cNvSpPr/>
          <p:nvPr/>
        </p:nvSpPr>
        <p:spPr>
          <a:xfrm>
            <a:off x="8593560" y="1370880"/>
            <a:ext cx="3510720" cy="228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chemeClr val="lt2"/>
                </a:solidFill>
                <a:latin typeface="Arial"/>
                <a:ea typeface="Arial"/>
              </a:rPr>
              <a:t>Donation form p.1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lt2"/>
                </a:solidFill>
                <a:latin typeface="Arial"/>
                <a:ea typeface="Arial"/>
              </a:rPr>
              <a:t>1. Donor confirms his/her gmail for receiving donation receipt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chemeClr val="lt2"/>
                </a:solidFill>
                <a:latin typeface="Arial"/>
                <a:ea typeface="Arial"/>
              </a:rPr>
              <a:t>2. Donor fills in</a:t>
            </a:r>
            <a:r>
              <a:rPr b="0" lang="en-US" sz="3200" spc="-1" strike="noStrike">
                <a:solidFill>
                  <a:schemeClr val="lt2"/>
                </a:solidFill>
                <a:latin typeface="Arial"/>
                <a:ea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2"/>
                </a:solidFill>
                <a:latin typeface="Arial"/>
                <a:ea typeface="Arial"/>
              </a:rPr>
              <a:t>Name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2"/>
                </a:solidFill>
                <a:latin typeface="Arial"/>
                <a:ea typeface="Arial"/>
              </a:rPr>
              <a:t>Telephone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2"/>
                </a:solidFill>
                <a:latin typeface="Arial"/>
                <a:ea typeface="Arial"/>
              </a:rPr>
              <a:t>Donation Amount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lt2"/>
                </a:solidFill>
                <a:latin typeface="Arial"/>
                <a:ea typeface="Arial"/>
              </a:rPr>
              <a:t>Payment Method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文字方塊 3"/>
          <p:cNvSpPr/>
          <p:nvPr/>
        </p:nvSpPr>
        <p:spPr>
          <a:xfrm>
            <a:off x="5184000" y="2512440"/>
            <a:ext cx="18284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10" name="Picture 2" descr=""/>
          <p:cNvPicPr/>
          <p:nvPr/>
        </p:nvPicPr>
        <p:blipFill>
          <a:blip r:embed="rId2"/>
          <a:stretch/>
        </p:blipFill>
        <p:spPr>
          <a:xfrm>
            <a:off x="346680" y="1060560"/>
            <a:ext cx="4168440" cy="55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762120" y="41436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Arial"/>
              </a:rPr>
              <a:t>Donation form - Google form 2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Picture 3" descr="Screenshot from 2025-01-17 12-17-55"/>
          <p:cNvPicPr/>
          <p:nvPr/>
        </p:nvPicPr>
        <p:blipFill>
          <a:blip r:embed="rId1"/>
          <a:stretch/>
        </p:blipFill>
        <p:spPr>
          <a:xfrm>
            <a:off x="6447960" y="1227960"/>
            <a:ext cx="5152680" cy="4008240"/>
          </a:xfrm>
          <a:prstGeom prst="rect">
            <a:avLst/>
          </a:prstGeom>
          <a:ln w="0">
            <a:noFill/>
          </a:ln>
        </p:spPr>
      </p:pic>
      <p:pic>
        <p:nvPicPr>
          <p:cNvPr id="213" name="Picture 5" descr=""/>
          <p:cNvPicPr/>
          <p:nvPr/>
        </p:nvPicPr>
        <p:blipFill>
          <a:blip r:embed="rId2"/>
          <a:stretch/>
        </p:blipFill>
        <p:spPr>
          <a:xfrm>
            <a:off x="546120" y="1150560"/>
            <a:ext cx="5724000" cy="4086000"/>
          </a:xfrm>
          <a:prstGeom prst="rect">
            <a:avLst/>
          </a:prstGeom>
          <a:ln w="0">
            <a:noFill/>
          </a:ln>
        </p:spPr>
      </p:pic>
      <p:sp>
        <p:nvSpPr>
          <p:cNvPr id="214" name="矩形: 圓角 6"/>
          <p:cNvSpPr/>
          <p:nvPr/>
        </p:nvSpPr>
        <p:spPr>
          <a:xfrm>
            <a:off x="3595320" y="5156280"/>
            <a:ext cx="2674800" cy="789120"/>
          </a:xfrm>
          <a:prstGeom prst="roundRect">
            <a:avLst>
              <a:gd name="adj" fmla="val 16667"/>
            </a:avLst>
          </a:prstGeom>
          <a:solidFill>
            <a:srgbClr val="f79880"/>
          </a:solidFill>
          <a:ln>
            <a:solidFill>
              <a:srgbClr val="6c4238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Donor</a:t>
            </a:r>
            <a:r>
              <a:rPr b="0" lang="en-US" sz="1800" spc="-1" strike="noStrike">
                <a:solidFill>
                  <a:schemeClr val="lt1"/>
                </a:solidFill>
                <a:latin typeface="Arial"/>
                <a:ea typeface="Arial"/>
              </a:rPr>
              <a:t> clicks this link to proceed payment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5" name="直接箭头连接符 4"/>
          <p:cNvCxnSpPr>
            <a:stCxn id="214" idx="0"/>
          </p:cNvCxnSpPr>
          <p:nvPr/>
        </p:nvCxnSpPr>
        <p:spPr>
          <a:xfrm flipH="1" flipV="1">
            <a:off x="3442320" y="4242960"/>
            <a:ext cx="1490760" cy="913680"/>
          </a:xfrm>
          <a:prstGeom prst="straightConnector1">
            <a:avLst/>
          </a:prstGeom>
          <a:ln>
            <a:solidFill>
              <a:srgbClr val="f79880"/>
            </a:solidFill>
            <a:round/>
            <a:tailEnd len="med" type="arrow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</a:rPr>
              <a:t>Donation form - Payment</a:t>
            </a:r>
            <a:r>
              <a:rPr b="1" lang="en-US" sz="4000" spc="-1" strike="noStrike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</a:rPr>
              <a:t> gateway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圖片 6" descr=""/>
          <p:cNvPicPr/>
          <p:nvPr/>
        </p:nvPicPr>
        <p:blipFill>
          <a:blip r:embed="rId1"/>
          <a:stretch/>
        </p:blipFill>
        <p:spPr>
          <a:xfrm>
            <a:off x="762120" y="1441800"/>
            <a:ext cx="4128120" cy="4270320"/>
          </a:xfrm>
          <a:prstGeom prst="rect">
            <a:avLst/>
          </a:prstGeom>
          <a:ln w="0">
            <a:noFill/>
          </a:ln>
        </p:spPr>
      </p:pic>
      <p:pic>
        <p:nvPicPr>
          <p:cNvPr id="218" name="圖片 7" descr=""/>
          <p:cNvPicPr/>
          <p:nvPr/>
        </p:nvPicPr>
        <p:blipFill>
          <a:blip r:embed="rId2"/>
          <a:stretch/>
        </p:blipFill>
        <p:spPr>
          <a:xfrm>
            <a:off x="5106240" y="1558440"/>
            <a:ext cx="3433320" cy="1577520"/>
          </a:xfrm>
          <a:prstGeom prst="rect">
            <a:avLst/>
          </a:prstGeom>
          <a:ln w="0">
            <a:noFill/>
          </a:ln>
        </p:spPr>
      </p:pic>
      <p:pic>
        <p:nvPicPr>
          <p:cNvPr id="219" name="圖片 8" descr=""/>
          <p:cNvPicPr/>
          <p:nvPr/>
        </p:nvPicPr>
        <p:blipFill>
          <a:blip r:embed="rId3"/>
          <a:stretch/>
        </p:blipFill>
        <p:spPr>
          <a:xfrm>
            <a:off x="5226120" y="3552840"/>
            <a:ext cx="3193560" cy="1194120"/>
          </a:xfrm>
          <a:prstGeom prst="rect">
            <a:avLst/>
          </a:prstGeom>
          <a:ln w="0">
            <a:noFill/>
          </a:ln>
        </p:spPr>
      </p:pic>
      <p:pic>
        <p:nvPicPr>
          <p:cNvPr id="220" name="圖片 9" descr=""/>
          <p:cNvPicPr/>
          <p:nvPr/>
        </p:nvPicPr>
        <p:blipFill>
          <a:blip r:embed="rId4"/>
          <a:stretch/>
        </p:blipFill>
        <p:spPr>
          <a:xfrm>
            <a:off x="8883720" y="3552840"/>
            <a:ext cx="3092760" cy="1193400"/>
          </a:xfrm>
          <a:prstGeom prst="rect">
            <a:avLst/>
          </a:prstGeom>
          <a:ln w="0">
            <a:noFill/>
          </a:ln>
        </p:spPr>
      </p:pic>
      <p:pic>
        <p:nvPicPr>
          <p:cNvPr id="221" name="圖片 10" descr=""/>
          <p:cNvPicPr/>
          <p:nvPr/>
        </p:nvPicPr>
        <p:blipFill>
          <a:blip r:embed="rId5"/>
          <a:stretch/>
        </p:blipFill>
        <p:spPr>
          <a:xfrm>
            <a:off x="8883000" y="1558080"/>
            <a:ext cx="3092400" cy="1102320"/>
          </a:xfrm>
          <a:prstGeom prst="rect">
            <a:avLst/>
          </a:prstGeom>
          <a:ln w="0">
            <a:noFill/>
          </a:ln>
        </p:spPr>
      </p:pic>
      <p:sp>
        <p:nvSpPr>
          <p:cNvPr id="222" name="文本框 1"/>
          <p:cNvSpPr/>
          <p:nvPr/>
        </p:nvSpPr>
        <p:spPr>
          <a:xfrm>
            <a:off x="8540280" y="2856960"/>
            <a:ext cx="4053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chemeClr val="lt1"/>
                </a:solidFill>
                <a:latin typeface="Arial"/>
                <a:ea typeface="Arial"/>
              </a:rPr>
              <a:t>a Google Forms Add-On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57440" y="39096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Email</a:t>
            </a: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 Receipt for Donors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62120" y="1432440"/>
            <a:ext cx="10667520" cy="115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graphicFrame>
        <p:nvGraphicFramePr>
          <p:cNvPr id="225" name="Table Placeholder 3"/>
          <p:cNvGraphicFramePr/>
          <p:nvPr/>
        </p:nvGraphicFramePr>
        <p:xfrm>
          <a:off x="757440" y="2591640"/>
          <a:ext cx="10667520" cy="2833560"/>
        </p:xfrm>
        <a:graphic>
          <a:graphicData uri="http://schemas.openxmlformats.org/drawingml/2006/table">
            <a:tbl>
              <a:tblPr/>
              <a:tblGrid>
                <a:gridCol w="10667520"/>
              </a:tblGrid>
              <a:tr h="2833560">
                <a:tc>
                  <a:txBody>
                    <a:bodyPr lIns="90000" rIns="90000" tIns="45000" bIns="45000" anchor="t">
                      <a:noAutofit/>
                    </a:bodyPr>
                    <a:p>
                      <a:pPr indent="0">
                        <a:buNone/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pSp>
        <p:nvGrpSpPr>
          <p:cNvPr id="226" name="组合 8"/>
          <p:cNvGrpSpPr/>
          <p:nvPr/>
        </p:nvGrpSpPr>
        <p:grpSpPr>
          <a:xfrm>
            <a:off x="548640" y="1190520"/>
            <a:ext cx="7446600" cy="4993920"/>
            <a:chOff x="548640" y="1190520"/>
            <a:chExt cx="7446600" cy="4993920"/>
          </a:xfrm>
        </p:grpSpPr>
        <p:pic>
          <p:nvPicPr>
            <p:cNvPr id="227" name="圖片 4" descr=""/>
            <p:cNvPicPr/>
            <p:nvPr/>
          </p:nvPicPr>
          <p:blipFill>
            <a:blip r:embed="rId1"/>
            <a:stretch/>
          </p:blipFill>
          <p:spPr>
            <a:xfrm>
              <a:off x="548640" y="1190520"/>
              <a:ext cx="3758760" cy="499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8" name="圖片 5" descr=""/>
            <p:cNvPicPr/>
            <p:nvPr/>
          </p:nvPicPr>
          <p:blipFill>
            <a:blip r:embed="rId2"/>
            <a:stretch/>
          </p:blipFill>
          <p:spPr>
            <a:xfrm>
              <a:off x="4312440" y="1190520"/>
              <a:ext cx="3682800" cy="4993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29" name="圖片 6" descr=""/>
          <p:cNvPicPr/>
          <p:nvPr/>
        </p:nvPicPr>
        <p:blipFill>
          <a:blip r:embed="rId3"/>
          <a:stretch/>
        </p:blipFill>
        <p:spPr>
          <a:xfrm>
            <a:off x="8161200" y="1531080"/>
            <a:ext cx="3758760" cy="4505040"/>
          </a:xfrm>
          <a:prstGeom prst="rect">
            <a:avLst/>
          </a:prstGeom>
          <a:ln w="0">
            <a:noFill/>
          </a:ln>
        </p:spPr>
      </p:pic>
      <p:sp>
        <p:nvSpPr>
          <p:cNvPr id="230" name="文本框 7"/>
          <p:cNvSpPr/>
          <p:nvPr/>
        </p:nvSpPr>
        <p:spPr>
          <a:xfrm>
            <a:off x="1989360" y="6266520"/>
            <a:ext cx="4063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Successful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 donation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文本框 9"/>
          <p:cNvSpPr/>
          <p:nvPr/>
        </p:nvSpPr>
        <p:spPr>
          <a:xfrm>
            <a:off x="7995240" y="6196680"/>
            <a:ext cx="4063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Unsuccessful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 donation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Email</a:t>
            </a: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 Notice to Admin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762120" y="1432440"/>
            <a:ext cx="10667520" cy="1157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pic>
        <p:nvPicPr>
          <p:cNvPr id="234" name="圖片 4" descr=""/>
          <p:cNvPicPr/>
          <p:nvPr/>
        </p:nvPicPr>
        <p:blipFill>
          <a:blip r:embed="rId1"/>
          <a:stretch/>
        </p:blipFill>
        <p:spPr>
          <a:xfrm>
            <a:off x="296640" y="1423440"/>
            <a:ext cx="5799240" cy="4209840"/>
          </a:xfrm>
          <a:prstGeom prst="rect">
            <a:avLst/>
          </a:prstGeom>
          <a:ln w="0">
            <a:noFill/>
          </a:ln>
        </p:spPr>
      </p:pic>
      <p:pic>
        <p:nvPicPr>
          <p:cNvPr id="235" name="圖片 5" descr=""/>
          <p:cNvPicPr/>
          <p:nvPr/>
        </p:nvPicPr>
        <p:blipFill>
          <a:blip r:embed="rId2"/>
          <a:stretch/>
        </p:blipFill>
        <p:spPr>
          <a:xfrm>
            <a:off x="6095880" y="1562760"/>
            <a:ext cx="5532120" cy="4055760"/>
          </a:xfrm>
          <a:prstGeom prst="rect">
            <a:avLst/>
          </a:prstGeom>
          <a:ln w="0">
            <a:noFill/>
          </a:ln>
        </p:spPr>
      </p:pic>
      <p:sp>
        <p:nvSpPr>
          <p:cNvPr id="236" name="文字方塊 6"/>
          <p:cNvSpPr/>
          <p:nvPr/>
        </p:nvSpPr>
        <p:spPr>
          <a:xfrm>
            <a:off x="1610280" y="5605200"/>
            <a:ext cx="3544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Successful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 donation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文字方塊 8"/>
          <p:cNvSpPr/>
          <p:nvPr/>
        </p:nvSpPr>
        <p:spPr>
          <a:xfrm>
            <a:off x="7496640" y="5605200"/>
            <a:ext cx="4131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Unsuccessful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 donation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文本框 7"/>
          <p:cNvSpPr/>
          <p:nvPr/>
        </p:nvSpPr>
        <p:spPr>
          <a:xfrm>
            <a:off x="1746360" y="6046560"/>
            <a:ext cx="4063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Successful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 donation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文本框 9"/>
          <p:cNvSpPr/>
          <p:nvPr/>
        </p:nvSpPr>
        <p:spPr>
          <a:xfrm>
            <a:off x="7289640" y="6046560"/>
            <a:ext cx="4063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Unsuccessful</a:t>
            </a:r>
            <a:r>
              <a:rPr b="0" lang="en-US" sz="2400" spc="-1" strike="noStrike">
                <a:solidFill>
                  <a:schemeClr val="lt1"/>
                </a:solidFill>
                <a:latin typeface="Arial"/>
                <a:ea typeface="Arial"/>
              </a:rPr>
              <a:t> donation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0464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Donation</a:t>
            </a:r>
            <a:r>
              <a:rPr b="1" lang="en-US" sz="4000" spc="-1" strike="noStrike">
                <a:solidFill>
                  <a:schemeClr val="accent5"/>
                </a:solidFill>
                <a:latin typeface="Arial"/>
                <a:ea typeface="Arial"/>
              </a:rPr>
              <a:t> Record List – Google Sheet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1" name="图片 3" descr=""/>
          <p:cNvPicPr/>
          <p:nvPr/>
        </p:nvPicPr>
        <p:blipFill>
          <a:blip r:embed="rId1"/>
          <a:stretch/>
        </p:blipFill>
        <p:spPr>
          <a:xfrm>
            <a:off x="300960" y="1467000"/>
            <a:ext cx="11590200" cy="415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25320" y="2075040"/>
            <a:ext cx="914112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Deployment - AWS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846000" y="1411200"/>
            <a:ext cx="8708400" cy="528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WHY AWS EC2: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Scalability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EC2 instances can be easily scaled up or down based on demand. You can quickly adjust instance types or use Auto Scaling groups to handle varying loads.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Flexibility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EC2 provides a variety of instance types to suit different workloads, from small applications to large-scale services. You can choose the right instance type based on CPU, memory, and storage needs.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Integration with AWS Services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AWS offers a rich ecosystem of services (like RDS for databases, S3 for storage, and CloudWatch for monitoring) that can be integrated with your EC2 instance to enhance your application.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Pay-As-You-Go Pricing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With EC2, you pay only for the compute capacity you use. This can lead to cost savings if your application has variable usage patterns.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" name="Google Shape;200;g32defac8551_0_7" descr=""/>
          <p:cNvPicPr/>
          <p:nvPr/>
        </p:nvPicPr>
        <p:blipFill>
          <a:blip r:embed="rId1"/>
          <a:stretch/>
        </p:blipFill>
        <p:spPr>
          <a:xfrm>
            <a:off x="8626680" y="162000"/>
            <a:ext cx="3381120" cy="19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846000" y="1411200"/>
            <a:ext cx="8163360" cy="480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WHY AWS EC2: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Accessibility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EC2 instances can be accessed from anywhere, allowing for remote development and deployment. This is particularly useful for collaboration and team environments.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Security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AWS provides robust security features, including VPCs, security groups, and IAM roles, to help you secure your application and manage access control effectively.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Docker Support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Docker is natively supported on EC2, enabling easy deployment and management of containerized applications. You can use services like Amazon ECS or EKS for container orchestration if needed.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8" name="Google Shape;207;g32defac8551_0_0" descr=""/>
          <p:cNvPicPr/>
          <p:nvPr/>
        </p:nvPicPr>
        <p:blipFill>
          <a:blip r:embed="rId1"/>
          <a:stretch/>
        </p:blipFill>
        <p:spPr>
          <a:xfrm>
            <a:off x="8626680" y="162000"/>
            <a:ext cx="3381120" cy="197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0" name="Google Shape;213;g32defac8551_0_42" descr=""/>
          <p:cNvPicPr/>
          <p:nvPr/>
        </p:nvPicPr>
        <p:blipFill>
          <a:blip r:embed="rId1"/>
          <a:stretch/>
        </p:blipFill>
        <p:spPr>
          <a:xfrm>
            <a:off x="518760" y="180720"/>
            <a:ext cx="11054880" cy="685764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214;g32defac8551_0_42" descr=""/>
          <p:cNvPicPr/>
          <p:nvPr/>
        </p:nvPicPr>
        <p:blipFill>
          <a:blip r:embed="rId2"/>
          <a:stretch/>
        </p:blipFill>
        <p:spPr>
          <a:xfrm rot="14253600">
            <a:off x="9710640" y="782280"/>
            <a:ext cx="1355040" cy="1355040"/>
          </a:xfrm>
          <a:prstGeom prst="rect">
            <a:avLst/>
          </a:prstGeom>
          <a:ln w="0">
            <a:noFill/>
          </a:ln>
        </p:spPr>
      </p:pic>
      <p:sp>
        <p:nvSpPr>
          <p:cNvPr id="252" name="Google Shape;215;g32defac8551_0_42"/>
          <p:cNvSpPr/>
          <p:nvPr/>
        </p:nvSpPr>
        <p:spPr>
          <a:xfrm>
            <a:off x="2364840" y="4765680"/>
            <a:ext cx="2723760" cy="4456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3" name="Google Shape;216;g32defac8551_0_42"/>
          <p:cNvSpPr/>
          <p:nvPr/>
        </p:nvSpPr>
        <p:spPr>
          <a:xfrm>
            <a:off x="8364600" y="1836000"/>
            <a:ext cx="1606680" cy="4456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Improvement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62120" y="1432440"/>
            <a:ext cx="10667520" cy="1157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Here is a list of improvements the new web site have over the existing one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69" name="Google Shape;94;p5"/>
          <p:cNvGraphicFramePr/>
          <p:nvPr/>
        </p:nvGraphicFramePr>
        <p:xfrm>
          <a:off x="757080" y="2592360"/>
          <a:ext cx="10667520" cy="2834280"/>
        </p:xfrm>
        <a:graphic>
          <a:graphicData uri="http://schemas.openxmlformats.org/drawingml/2006/table">
            <a:tbl>
              <a:tblPr/>
              <a:tblGrid>
                <a:gridCol w="1777680"/>
                <a:gridCol w="1777680"/>
                <a:gridCol w="1777680"/>
                <a:gridCol w="1777680"/>
                <a:gridCol w="1777680"/>
                <a:gridCol w="1777680"/>
              </a:tblGrid>
              <a:tr h="5486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1</a:t>
                      </a:r>
                      <a:r>
                        <a:rPr b="1" lang="en-US" sz="2400" spc="-1" strike="noStrike" baseline="30000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st</a:t>
                      </a: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 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2</a:t>
                      </a:r>
                      <a:r>
                        <a:rPr b="1" lang="en-US" sz="2400" spc="-1" strike="noStrike" baseline="30000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nd</a:t>
                      </a: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 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3</a:t>
                      </a:r>
                      <a:r>
                        <a:rPr b="1" lang="en-US" sz="2400" spc="-1" strike="noStrike" baseline="30000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rd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4</a:t>
                      </a:r>
                      <a:r>
                        <a:rPr b="1" lang="en-US" sz="2400" spc="-1" strike="noStrike" baseline="30000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th</a:t>
                      </a: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 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5</a:t>
                      </a:r>
                      <a:r>
                        <a:rPr b="1" lang="en-US" sz="2400" spc="-1" strike="noStrike" baseline="30000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th</a:t>
                      </a: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 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2400" spc="-1" strike="noStrike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6</a:t>
                      </a:r>
                      <a:r>
                        <a:rPr b="1" lang="en-US" sz="2400" spc="-1" strike="noStrike" baseline="30000">
                          <a:solidFill>
                            <a:schemeClr val="accent1"/>
                          </a:solidFill>
                          <a:latin typeface="Quattrocento Sans"/>
                          <a:ea typeface="Quattrocento Sans"/>
                        </a:rPr>
                        <a:t>th</a:t>
                      </a:r>
                      <a:endParaRPr b="0" lang="en-US" sz="2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4864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Fast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Unified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Design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Easy Booking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CRUD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Flexible Layout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1737000">
                <a:tc>
                  <a:txBody>
                    <a:bodyPr tIns="18252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Less Response Time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000000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tIns="18252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One web site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81"/>
                        </a:spcBef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Serves all purpose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tIns="18252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Contemporary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81"/>
                        </a:spcBef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Design will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81"/>
                        </a:spcBef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Attract more young people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tIns="18252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Booking becomes incredibly easy and fast promoting more participation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tIns="18252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Staff will have a easier time to update the web pages and events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d0cece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tIns="18252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</a:rPr>
                        <a:t>The use of bootstrap classes makes viewing of large and small screens equally assesible</a:t>
                      </a:r>
                      <a:endParaRPr b="0" lang="en-US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1440" marR="91440">
                    <a:lnL w="9360">
                      <a:solidFill>
                        <a:srgbClr val="d0cece"/>
                      </a:solidFill>
                      <a:prstDash val="solid"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1" lang="en-US" sz="4000" spc="-1" strike="noStrike">
              <a:solidFill>
                <a:schemeClr val="accent5"/>
              </a:solidFill>
              <a:latin typeface="Quattrocento Sans"/>
              <a:ea typeface="Quattrocento Sans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256" name="Google Shape;224;g32defac8551_0_54" descr=""/>
          <p:cNvPicPr/>
          <p:nvPr/>
        </p:nvPicPr>
        <p:blipFill>
          <a:blip r:embed="rId1"/>
          <a:stretch/>
        </p:blipFill>
        <p:spPr>
          <a:xfrm>
            <a:off x="400320" y="205920"/>
            <a:ext cx="11196360" cy="6563880"/>
          </a:xfrm>
          <a:prstGeom prst="rect">
            <a:avLst/>
          </a:prstGeom>
          <a:ln w="0">
            <a:noFill/>
          </a:ln>
        </p:spPr>
      </p:pic>
      <p:sp>
        <p:nvSpPr>
          <p:cNvPr id="257" name="Google Shape;225;g32defac8551_0_54"/>
          <p:cNvSpPr/>
          <p:nvPr/>
        </p:nvSpPr>
        <p:spPr>
          <a:xfrm>
            <a:off x="5952240" y="2519640"/>
            <a:ext cx="638280" cy="2044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58" name="Google Shape;226;g32defac8551_0_54"/>
          <p:cNvSpPr/>
          <p:nvPr/>
        </p:nvSpPr>
        <p:spPr>
          <a:xfrm>
            <a:off x="2087280" y="1700280"/>
            <a:ext cx="1261800" cy="31716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59" name="Google Shape;227;g32defac8551_0_54" descr=""/>
          <p:cNvPicPr/>
          <p:nvPr/>
        </p:nvPicPr>
        <p:blipFill>
          <a:blip r:embed="rId2"/>
          <a:stretch/>
        </p:blipFill>
        <p:spPr>
          <a:xfrm rot="14253600">
            <a:off x="6256440" y="1433160"/>
            <a:ext cx="1355040" cy="13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1" lang="en-US" sz="4000" spc="-1" strike="noStrike">
              <a:solidFill>
                <a:schemeClr val="accent5"/>
              </a:solidFill>
              <a:latin typeface="Quattrocento Sans"/>
              <a:ea typeface="Quattrocento Sans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262" name="Google Shape;235;g32defac8551_0_65" descr=""/>
          <p:cNvPicPr/>
          <p:nvPr/>
        </p:nvPicPr>
        <p:blipFill>
          <a:blip r:embed="rId1"/>
          <a:stretch/>
        </p:blipFill>
        <p:spPr>
          <a:xfrm>
            <a:off x="328320" y="164880"/>
            <a:ext cx="11244240" cy="6496560"/>
          </a:xfrm>
          <a:prstGeom prst="rect">
            <a:avLst/>
          </a:prstGeom>
          <a:ln w="0">
            <a:noFill/>
          </a:ln>
        </p:spPr>
      </p:pic>
      <p:sp>
        <p:nvSpPr>
          <p:cNvPr id="263" name="Google Shape;236;g32defac8551_0_65"/>
          <p:cNvSpPr/>
          <p:nvPr/>
        </p:nvSpPr>
        <p:spPr>
          <a:xfrm>
            <a:off x="2348280" y="4556520"/>
            <a:ext cx="638280" cy="2044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4" name="Google Shape;237;g32defac8551_0_65"/>
          <p:cNvSpPr/>
          <p:nvPr/>
        </p:nvSpPr>
        <p:spPr>
          <a:xfrm>
            <a:off x="1023120" y="1382400"/>
            <a:ext cx="859320" cy="2044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65" name="Google Shape;238;g32defac8551_0_65"/>
          <p:cNvSpPr/>
          <p:nvPr/>
        </p:nvSpPr>
        <p:spPr>
          <a:xfrm>
            <a:off x="2348280" y="4785120"/>
            <a:ext cx="638280" cy="2044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66" name="Google Shape;239;g32defac8551_0_65" descr=""/>
          <p:cNvPicPr/>
          <p:nvPr/>
        </p:nvPicPr>
        <p:blipFill>
          <a:blip r:embed="rId2"/>
          <a:stretch/>
        </p:blipFill>
        <p:spPr>
          <a:xfrm rot="14253600">
            <a:off x="2833200" y="3568680"/>
            <a:ext cx="1355040" cy="1355040"/>
          </a:xfrm>
          <a:prstGeom prst="rect">
            <a:avLst/>
          </a:prstGeom>
          <a:ln w="0">
            <a:noFill/>
          </a:ln>
        </p:spPr>
      </p:pic>
      <p:pic>
        <p:nvPicPr>
          <p:cNvPr id="267" name="Google Shape;240;g32defac8551_0_65" descr=""/>
          <p:cNvPicPr/>
          <p:nvPr/>
        </p:nvPicPr>
        <p:blipFill>
          <a:blip r:embed="rId3"/>
          <a:stretch/>
        </p:blipFill>
        <p:spPr>
          <a:xfrm rot="14253600">
            <a:off x="1720080" y="258120"/>
            <a:ext cx="1355040" cy="13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1" lang="en-US" sz="4000" spc="-1" strike="noStrike">
              <a:solidFill>
                <a:schemeClr val="accent5"/>
              </a:solidFill>
              <a:latin typeface="Quattrocento Sans"/>
              <a:ea typeface="Quattrocento Sans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270" name="Google Shape;248;g32defac8551_0_85" descr=""/>
          <p:cNvPicPr/>
          <p:nvPr/>
        </p:nvPicPr>
        <p:blipFill>
          <a:blip r:embed="rId1"/>
          <a:stretch/>
        </p:blipFill>
        <p:spPr>
          <a:xfrm>
            <a:off x="316440" y="273600"/>
            <a:ext cx="11232360" cy="6584040"/>
          </a:xfrm>
          <a:prstGeom prst="rect">
            <a:avLst/>
          </a:prstGeom>
          <a:ln w="0">
            <a:noFill/>
          </a:ln>
        </p:spPr>
      </p:pic>
      <p:sp>
        <p:nvSpPr>
          <p:cNvPr id="271" name="Google Shape;249;g32defac8551_0_85"/>
          <p:cNvSpPr/>
          <p:nvPr/>
        </p:nvSpPr>
        <p:spPr>
          <a:xfrm>
            <a:off x="689400" y="4251600"/>
            <a:ext cx="4338720" cy="2044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72" name="Google Shape;250;g32defac8551_0_85" descr=""/>
          <p:cNvPicPr/>
          <p:nvPr/>
        </p:nvPicPr>
        <p:blipFill>
          <a:blip r:embed="rId2"/>
          <a:stretch/>
        </p:blipFill>
        <p:spPr>
          <a:xfrm rot="14253600">
            <a:off x="4472640" y="3110760"/>
            <a:ext cx="1355040" cy="1355040"/>
          </a:xfrm>
          <a:prstGeom prst="rect">
            <a:avLst/>
          </a:prstGeom>
          <a:ln w="0">
            <a:noFill/>
          </a:ln>
        </p:spPr>
      </p:pic>
      <p:pic>
        <p:nvPicPr>
          <p:cNvPr id="273" name="Google Shape;251;g32defac8551_0_85" descr=""/>
          <p:cNvPicPr/>
          <p:nvPr/>
        </p:nvPicPr>
        <p:blipFill>
          <a:blip r:embed="rId3"/>
          <a:stretch/>
        </p:blipFill>
        <p:spPr>
          <a:xfrm rot="14253600">
            <a:off x="3479400" y="1179720"/>
            <a:ext cx="1355040" cy="135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86410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</a:t>
            </a:r>
            <a:r>
              <a:rPr b="1" lang="en-US" sz="3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Remote access aws vm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5" name="Google Shape;258;g32defac8551_0_79" descr=""/>
          <p:cNvPicPr/>
          <p:nvPr/>
        </p:nvPicPr>
        <p:blipFill>
          <a:blip r:embed="rId1"/>
          <a:stretch/>
        </p:blipFill>
        <p:spPr>
          <a:xfrm>
            <a:off x="400320" y="1398600"/>
            <a:ext cx="7713000" cy="4647960"/>
          </a:xfrm>
          <a:prstGeom prst="rect">
            <a:avLst/>
          </a:prstGeom>
          <a:ln w="0">
            <a:noFill/>
          </a:ln>
        </p:spPr>
      </p:pic>
      <p:pic>
        <p:nvPicPr>
          <p:cNvPr id="276" name="Google Shape;259;g32defac8551_0_79" descr=""/>
          <p:cNvPicPr/>
          <p:nvPr/>
        </p:nvPicPr>
        <p:blipFill>
          <a:blip r:embed="rId2"/>
          <a:stretch/>
        </p:blipFill>
        <p:spPr>
          <a:xfrm>
            <a:off x="2589480" y="2448000"/>
            <a:ext cx="7622280" cy="4547160"/>
          </a:xfrm>
          <a:prstGeom prst="rect">
            <a:avLst/>
          </a:prstGeom>
          <a:ln w="0">
            <a:noFill/>
          </a:ln>
        </p:spPr>
      </p:pic>
      <p:sp>
        <p:nvSpPr>
          <p:cNvPr id="277" name="Google Shape;260;g32defac8551_0_79"/>
          <p:cNvSpPr/>
          <p:nvPr/>
        </p:nvSpPr>
        <p:spPr>
          <a:xfrm>
            <a:off x="1633320" y="1668240"/>
            <a:ext cx="6556320" cy="29304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78" name="Google Shape;261;g32defac8551_0_79" descr=""/>
          <p:cNvPicPr/>
          <p:nvPr/>
        </p:nvPicPr>
        <p:blipFill>
          <a:blip r:embed="rId3"/>
          <a:stretch/>
        </p:blipFill>
        <p:spPr>
          <a:xfrm rot="1977000">
            <a:off x="4785480" y="1550520"/>
            <a:ext cx="1071720" cy="1509120"/>
          </a:xfrm>
          <a:prstGeom prst="rect">
            <a:avLst/>
          </a:prstGeom>
          <a:ln w="0">
            <a:noFill/>
          </a:ln>
        </p:spPr>
      </p:pic>
      <p:pic>
        <p:nvPicPr>
          <p:cNvPr id="279" name="Picture 2" descr=""/>
          <p:cNvPicPr/>
          <p:nvPr/>
        </p:nvPicPr>
        <p:blipFill>
          <a:blip r:embed="rId4"/>
          <a:stretch/>
        </p:blipFill>
        <p:spPr>
          <a:xfrm>
            <a:off x="9881280" y="80640"/>
            <a:ext cx="2084400" cy="21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846000" y="1411200"/>
            <a:ext cx="8163360" cy="480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WHY DOCKER: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Lightweight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Docker containers share the host OS kernel, making them more lightweight than VMs, which requires a full guest operating system for each instance. This results in faster startup times and lower resource overhead.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Portability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Docker containers can run consistently across different environments (development, testing, production), making it easier to manage deployments and reduce "it works on my machine" issues.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Isolation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Containers provide process isolation, ensuring that applications do not interfere with each other. This is particularly useful for managing dependencies and avoiding version conflicts.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2" name="Picture 1" descr=""/>
          <p:cNvPicPr/>
          <p:nvPr/>
        </p:nvPicPr>
        <p:blipFill>
          <a:blip r:embed="rId1"/>
          <a:stretch/>
        </p:blipFill>
        <p:spPr>
          <a:xfrm>
            <a:off x="9881280" y="80640"/>
            <a:ext cx="2084400" cy="21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846000" y="1411200"/>
            <a:ext cx="8163360" cy="480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WHY DOCKER: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Ease of Deployment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Docker simplifies the deployment process through container images, allowing you to package your application and its dependencies together. This promotes consistency and reliability.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Scalability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Docker makes it easier to scale applications horizontally by deploying multiple container instances or using orchestration tools like Kubernetes or Amazon ECS.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Resource Efficiency</a:t>
            </a:r>
            <a:r>
              <a:rPr b="0" lang="en-US" sz="1500" spc="-1" strike="noStrike">
                <a:solidFill>
                  <a:schemeClr val="dk1"/>
                </a:solidFill>
                <a:latin typeface="Arial"/>
                <a:ea typeface="Arial"/>
              </a:rPr>
              <a:t>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Arial"/>
              </a:rPr>
              <a:t>Containers typically use fewer resources than VMs, allowing you to run more applications on the same hardware.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Picture 1" descr=""/>
          <p:cNvPicPr/>
          <p:nvPr/>
        </p:nvPicPr>
        <p:blipFill>
          <a:blip r:embed="rId1"/>
          <a:stretch/>
        </p:blipFill>
        <p:spPr>
          <a:xfrm>
            <a:off x="9881280" y="80640"/>
            <a:ext cx="2084400" cy="21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95248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Docker vs VM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Google Shape;282;g32defac8551_0_12" descr=""/>
          <p:cNvPicPr/>
          <p:nvPr/>
        </p:nvPicPr>
        <p:blipFill>
          <a:blip r:embed="rId1"/>
          <a:stretch/>
        </p:blipFill>
        <p:spPr>
          <a:xfrm>
            <a:off x="152280" y="1457280"/>
            <a:ext cx="9524520" cy="527256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1" descr=""/>
          <p:cNvPicPr/>
          <p:nvPr/>
        </p:nvPicPr>
        <p:blipFill>
          <a:blip r:embed="rId2"/>
          <a:stretch/>
        </p:blipFill>
        <p:spPr>
          <a:xfrm>
            <a:off x="9881280" y="80640"/>
            <a:ext cx="2084400" cy="21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823680" y="470160"/>
            <a:ext cx="740592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</a:t>
            </a:r>
            <a:r>
              <a:rPr b="1" lang="en-US" sz="3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Install Docker, Docker-compose, Portainer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291" name="Google Shape;290;g32defac8551_0_97" descr=""/>
          <p:cNvPicPr/>
          <p:nvPr/>
        </p:nvPicPr>
        <p:blipFill>
          <a:blip r:embed="rId1"/>
          <a:stretch/>
        </p:blipFill>
        <p:spPr>
          <a:xfrm>
            <a:off x="762120" y="1756080"/>
            <a:ext cx="8532000" cy="5101560"/>
          </a:xfrm>
          <a:prstGeom prst="rect">
            <a:avLst/>
          </a:prstGeom>
          <a:ln w="0">
            <a:noFill/>
          </a:ln>
        </p:spPr>
      </p:pic>
      <p:sp>
        <p:nvSpPr>
          <p:cNvPr id="292" name="Google Shape;291;g32defac8551_0_97"/>
          <p:cNvSpPr/>
          <p:nvPr/>
        </p:nvSpPr>
        <p:spPr>
          <a:xfrm>
            <a:off x="930960" y="2295000"/>
            <a:ext cx="3490920" cy="15181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93" name="Google Shape;292;g32defac8551_0_97"/>
          <p:cNvSpPr/>
          <p:nvPr/>
        </p:nvSpPr>
        <p:spPr>
          <a:xfrm>
            <a:off x="975960" y="3762000"/>
            <a:ext cx="8317800" cy="101520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294" name="Google Shape;293;g32defac8551_0_97"/>
          <p:cNvSpPr/>
          <p:nvPr/>
        </p:nvSpPr>
        <p:spPr>
          <a:xfrm>
            <a:off x="1155600" y="4777560"/>
            <a:ext cx="3655440" cy="11329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95" name="Picture 1" descr=""/>
          <p:cNvPicPr/>
          <p:nvPr/>
        </p:nvPicPr>
        <p:blipFill>
          <a:blip r:embed="rId2"/>
          <a:stretch/>
        </p:blipFill>
        <p:spPr>
          <a:xfrm>
            <a:off x="9881280" y="80640"/>
            <a:ext cx="2084400" cy="216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853200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</a:t>
            </a:r>
            <a:r>
              <a:rPr b="1" lang="en-US" sz="3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Portainer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298" name="Google Shape;302;g32defac8551_0_113" descr=""/>
          <p:cNvPicPr/>
          <p:nvPr/>
        </p:nvPicPr>
        <p:blipFill>
          <a:blip r:embed="rId1"/>
          <a:stretch/>
        </p:blipFill>
        <p:spPr>
          <a:xfrm>
            <a:off x="858600" y="1354320"/>
            <a:ext cx="8435160" cy="5373360"/>
          </a:xfrm>
          <a:prstGeom prst="rect">
            <a:avLst/>
          </a:prstGeom>
          <a:ln w="0">
            <a:noFill/>
          </a:ln>
        </p:spPr>
      </p:pic>
      <p:pic>
        <p:nvPicPr>
          <p:cNvPr id="299" name="Picture 2" descr=""/>
          <p:cNvPicPr/>
          <p:nvPr/>
        </p:nvPicPr>
        <p:blipFill>
          <a:blip r:embed="rId2"/>
          <a:stretch/>
        </p:blipFill>
        <p:spPr>
          <a:xfrm>
            <a:off x="8476560" y="133200"/>
            <a:ext cx="3681360" cy="198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853200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Building Project App 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302" name="Google Shape;311;g32defac8551_0_127" descr=""/>
          <p:cNvPicPr/>
          <p:nvPr/>
        </p:nvPicPr>
        <p:blipFill>
          <a:blip r:embed="rId1"/>
          <a:stretch/>
        </p:blipFill>
        <p:spPr>
          <a:xfrm>
            <a:off x="762120" y="1394640"/>
            <a:ext cx="4343400" cy="2878560"/>
          </a:xfrm>
          <a:prstGeom prst="rect">
            <a:avLst/>
          </a:prstGeom>
          <a:ln w="0">
            <a:noFill/>
          </a:ln>
        </p:spPr>
      </p:pic>
      <p:pic>
        <p:nvPicPr>
          <p:cNvPr id="303" name="Google Shape;312;g32defac8551_0_127" descr=""/>
          <p:cNvPicPr/>
          <p:nvPr/>
        </p:nvPicPr>
        <p:blipFill>
          <a:blip r:embed="rId2"/>
          <a:stretch/>
        </p:blipFill>
        <p:spPr>
          <a:xfrm>
            <a:off x="4164840" y="1734840"/>
            <a:ext cx="3556080" cy="4647960"/>
          </a:xfrm>
          <a:prstGeom prst="rect">
            <a:avLst/>
          </a:prstGeom>
          <a:ln w="0">
            <a:noFill/>
          </a:ln>
        </p:spPr>
      </p:pic>
      <p:pic>
        <p:nvPicPr>
          <p:cNvPr id="304" name="Google Shape;313;g32defac8551_0_127" descr=""/>
          <p:cNvPicPr/>
          <p:nvPr/>
        </p:nvPicPr>
        <p:blipFill>
          <a:blip r:embed="rId3"/>
          <a:stretch/>
        </p:blipFill>
        <p:spPr>
          <a:xfrm rot="1578000">
            <a:off x="3485520" y="3385800"/>
            <a:ext cx="1071720" cy="1509120"/>
          </a:xfrm>
          <a:prstGeom prst="rect">
            <a:avLst/>
          </a:prstGeom>
          <a:ln w="0">
            <a:noFill/>
          </a:ln>
        </p:spPr>
      </p:pic>
      <p:pic>
        <p:nvPicPr>
          <p:cNvPr id="305" name="Google Shape;314;g32defac8551_0_127" descr=""/>
          <p:cNvPicPr/>
          <p:nvPr/>
        </p:nvPicPr>
        <p:blipFill>
          <a:blip r:embed="rId4"/>
          <a:stretch/>
        </p:blipFill>
        <p:spPr>
          <a:xfrm>
            <a:off x="7238880" y="2293920"/>
            <a:ext cx="3574440" cy="4647960"/>
          </a:xfrm>
          <a:prstGeom prst="rect">
            <a:avLst/>
          </a:prstGeom>
          <a:ln w="0">
            <a:noFill/>
          </a:ln>
        </p:spPr>
      </p:pic>
      <p:pic>
        <p:nvPicPr>
          <p:cNvPr id="306" name="Google Shape;315;g32defac8551_0_127" descr=""/>
          <p:cNvPicPr/>
          <p:nvPr/>
        </p:nvPicPr>
        <p:blipFill>
          <a:blip r:embed="rId5"/>
          <a:stretch/>
        </p:blipFill>
        <p:spPr>
          <a:xfrm rot="1578000">
            <a:off x="6370200" y="3512520"/>
            <a:ext cx="1071720" cy="1509120"/>
          </a:xfrm>
          <a:prstGeom prst="rect">
            <a:avLst/>
          </a:prstGeom>
          <a:ln w="0">
            <a:noFill/>
          </a:ln>
        </p:spPr>
      </p:pic>
      <p:sp>
        <p:nvSpPr>
          <p:cNvPr id="307" name="Google Shape;317;g32defac8551_0_127"/>
          <p:cNvSpPr/>
          <p:nvPr/>
        </p:nvSpPr>
        <p:spPr>
          <a:xfrm>
            <a:off x="762120" y="3556080"/>
            <a:ext cx="3241440" cy="6307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8" name="Google Shape;318;g32defac8551_0_127"/>
          <p:cNvSpPr/>
          <p:nvPr/>
        </p:nvSpPr>
        <p:spPr>
          <a:xfrm>
            <a:off x="4164480" y="1905120"/>
            <a:ext cx="2888280" cy="43909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09" name="Google Shape;319;g32defac8551_0_127"/>
          <p:cNvSpPr/>
          <p:nvPr/>
        </p:nvSpPr>
        <p:spPr>
          <a:xfrm>
            <a:off x="7129440" y="2550960"/>
            <a:ext cx="3556080" cy="42148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10" name="Picture 2" descr=""/>
          <p:cNvPicPr/>
          <p:nvPr/>
        </p:nvPicPr>
        <p:blipFill>
          <a:blip r:embed="rId6"/>
          <a:stretch/>
        </p:blipFill>
        <p:spPr>
          <a:xfrm>
            <a:off x="8820000" y="197640"/>
            <a:ext cx="3196800" cy="17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10591560" cy="64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d1df7b"/>
                </a:solidFill>
                <a:latin typeface="Quattrocento Sans"/>
                <a:ea typeface="Quattrocento Sans"/>
              </a:rPr>
              <a:t>Design - color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62120" y="1432440"/>
            <a:ext cx="3028680" cy="92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One primary colour plus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two secondary colours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Google Shape;101;p6" descr="A screenshot of a website&#10;&#10;Description automatically generated"/>
          <p:cNvPicPr/>
          <p:nvPr/>
        </p:nvPicPr>
        <p:blipFill>
          <a:blip r:embed="rId1"/>
          <a:stretch/>
        </p:blipFill>
        <p:spPr>
          <a:xfrm>
            <a:off x="7372080" y="1629000"/>
            <a:ext cx="4371480" cy="4283280"/>
          </a:xfrm>
          <a:prstGeom prst="rect">
            <a:avLst/>
          </a:prstGeom>
          <a:ln w="0">
            <a:noFill/>
          </a:ln>
        </p:spPr>
      </p:pic>
      <p:grpSp>
        <p:nvGrpSpPr>
          <p:cNvPr id="73" name="Group 1"/>
          <p:cNvGrpSpPr/>
          <p:nvPr/>
        </p:nvGrpSpPr>
        <p:grpSpPr>
          <a:xfrm>
            <a:off x="4274280" y="316800"/>
            <a:ext cx="1723320" cy="1723320"/>
            <a:chOff x="4274280" y="316800"/>
            <a:chExt cx="1723320" cy="1723320"/>
          </a:xfrm>
        </p:grpSpPr>
        <p:pic>
          <p:nvPicPr>
            <p:cNvPr id="74" name="Google Shape;103;p6" descr="A pink background with white dots&#10;&#10;Description automatically generated with medium confidence"/>
            <p:cNvPicPr/>
            <p:nvPr/>
          </p:nvPicPr>
          <p:blipFill>
            <a:blip r:embed="rId2"/>
            <a:stretch/>
          </p:blipFill>
          <p:spPr>
            <a:xfrm>
              <a:off x="4274280" y="316800"/>
              <a:ext cx="1723320" cy="172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Google Shape;105;p6"/>
            <p:cNvSpPr/>
            <p:nvPr/>
          </p:nvSpPr>
          <p:spPr>
            <a:xfrm>
              <a:off x="4588560" y="1256040"/>
              <a:ext cx="109476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#F79880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Salmon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6" name="Group 2"/>
          <p:cNvGrpSpPr/>
          <p:nvPr/>
        </p:nvGrpSpPr>
        <p:grpSpPr>
          <a:xfrm>
            <a:off x="3357360" y="2216880"/>
            <a:ext cx="1723320" cy="1723320"/>
            <a:chOff x="3357360" y="2216880"/>
            <a:chExt cx="1723320" cy="1723320"/>
          </a:xfrm>
        </p:grpSpPr>
        <p:pic>
          <p:nvPicPr>
            <p:cNvPr id="77" name="Google Shape;104;p6" descr="A yellow square with a black border&#10;&#10;Description automatically generated with medium confidence"/>
            <p:cNvPicPr/>
            <p:nvPr/>
          </p:nvPicPr>
          <p:blipFill>
            <a:blip r:embed="rId3"/>
            <a:stretch/>
          </p:blipFill>
          <p:spPr>
            <a:xfrm>
              <a:off x="3357360" y="2216880"/>
              <a:ext cx="1723320" cy="172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8" name="Google Shape;106;p6"/>
            <p:cNvSpPr/>
            <p:nvPr/>
          </p:nvSpPr>
          <p:spPr>
            <a:xfrm>
              <a:off x="3524040" y="2973240"/>
              <a:ext cx="1389600" cy="914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#DFAF67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Necrophilic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Brown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9" name="Group 3"/>
          <p:cNvGrpSpPr/>
          <p:nvPr/>
        </p:nvGrpSpPr>
        <p:grpSpPr>
          <a:xfrm>
            <a:off x="2771640" y="4205880"/>
            <a:ext cx="1723320" cy="1723320"/>
            <a:chOff x="2771640" y="4205880"/>
            <a:chExt cx="1723320" cy="1723320"/>
          </a:xfrm>
        </p:grpSpPr>
        <p:pic>
          <p:nvPicPr>
            <p:cNvPr id="80" name="Google Shape;102;p6" descr="A pink square with a black border&#10;&#10;Description automatically generated with medium confidence"/>
            <p:cNvPicPr/>
            <p:nvPr/>
          </p:nvPicPr>
          <p:blipFill>
            <a:blip r:embed="rId4"/>
            <a:stretch/>
          </p:blipFill>
          <p:spPr>
            <a:xfrm>
              <a:off x="2771640" y="4205880"/>
              <a:ext cx="1723320" cy="1723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" name="Google Shape;107;p6"/>
            <p:cNvSpPr/>
            <p:nvPr/>
          </p:nvSpPr>
          <p:spPr>
            <a:xfrm>
              <a:off x="2900160" y="5072040"/>
              <a:ext cx="1466640" cy="63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#F79880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297c2a"/>
                  </a:solidFill>
                  <a:latin typeface="Arial"/>
                  <a:ea typeface="Arial"/>
                </a:rPr>
                <a:t>Autumn Mist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82" name="Oval 4"/>
          <p:cNvSpPr/>
          <p:nvPr/>
        </p:nvSpPr>
        <p:spPr>
          <a:xfrm>
            <a:off x="7216560" y="1835280"/>
            <a:ext cx="988200" cy="9882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83" name="Oval 14"/>
          <p:cNvSpPr/>
          <p:nvPr/>
        </p:nvSpPr>
        <p:spPr>
          <a:xfrm>
            <a:off x="7277760" y="3188520"/>
            <a:ext cx="988200" cy="9882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84" name="Oval 15"/>
          <p:cNvSpPr/>
          <p:nvPr/>
        </p:nvSpPr>
        <p:spPr>
          <a:xfrm>
            <a:off x="7334280" y="4993560"/>
            <a:ext cx="988200" cy="988200"/>
          </a:xfrm>
          <a:prstGeom prst="ellipse">
            <a:avLst/>
          </a:prstGeom>
          <a:noFill/>
          <a:ln w="317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cxnSp>
        <p:nvCxnSpPr>
          <p:cNvPr id="85" name="Straight Arrow Connector 6"/>
          <p:cNvCxnSpPr>
            <a:stCxn id="84" idx="2"/>
            <a:endCxn id="80" idx="3"/>
          </p:cNvCxnSpPr>
          <p:nvPr/>
        </p:nvCxnSpPr>
        <p:spPr>
          <a:xfrm flipH="1" flipV="1">
            <a:off x="4494960" y="5067360"/>
            <a:ext cx="2839680" cy="420840"/>
          </a:xfrm>
          <a:prstGeom prst="straightConnector1">
            <a:avLst/>
          </a:prstGeom>
          <a:ln w="34925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86" name="Straight Arrow Connector 18"/>
          <p:cNvCxnSpPr/>
          <p:nvPr/>
        </p:nvCxnSpPr>
        <p:spPr>
          <a:xfrm flipH="1" flipV="1">
            <a:off x="5882400" y="1459440"/>
            <a:ext cx="1395720" cy="725040"/>
          </a:xfrm>
          <a:prstGeom prst="straightConnector1">
            <a:avLst/>
          </a:prstGeom>
          <a:ln w="34925">
            <a:solidFill>
              <a:srgbClr val="ff0000"/>
            </a:solidFill>
            <a:round/>
            <a:tailEnd len="med" type="triangle" w="med"/>
          </a:ln>
        </p:spPr>
      </p:cxnSp>
      <p:cxnSp>
        <p:nvCxnSpPr>
          <p:cNvPr id="87" name="Straight Arrow Connector 19"/>
          <p:cNvCxnSpPr>
            <a:endCxn id="77" idx="3"/>
          </p:cNvCxnSpPr>
          <p:nvPr/>
        </p:nvCxnSpPr>
        <p:spPr>
          <a:xfrm flipH="1" flipV="1">
            <a:off x="5080680" y="3078360"/>
            <a:ext cx="2197440" cy="475920"/>
          </a:xfrm>
          <a:prstGeom prst="straightConnector1">
            <a:avLst/>
          </a:prstGeom>
          <a:ln w="34925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88" name="TextBox 16"/>
          <p:cNvSpPr/>
          <p:nvPr/>
        </p:nvSpPr>
        <p:spPr>
          <a:xfrm>
            <a:off x="7464600" y="1201680"/>
            <a:ext cx="25632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HK" sz="2400" spc="-1" strike="noStrike">
                <a:solidFill>
                  <a:srgbClr val="c00000"/>
                </a:solidFill>
                <a:latin typeface="Arial"/>
                <a:ea typeface="Arial"/>
              </a:rPr>
              <a:t>Existing Web Site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762120" y="197640"/>
            <a:ext cx="99820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</a:t>
            </a:r>
            <a:br>
              <a:rPr sz="4000"/>
            </a:b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Building and Launch 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313" name="Google Shape;327;g32defac8551_0_144" descr=""/>
          <p:cNvPicPr/>
          <p:nvPr/>
        </p:nvPicPr>
        <p:blipFill>
          <a:blip r:embed="rId1"/>
          <a:stretch/>
        </p:blipFill>
        <p:spPr>
          <a:xfrm>
            <a:off x="919080" y="1526760"/>
            <a:ext cx="4647960" cy="4193640"/>
          </a:xfrm>
          <a:prstGeom prst="rect">
            <a:avLst/>
          </a:prstGeom>
          <a:ln w="0">
            <a:noFill/>
          </a:ln>
        </p:spPr>
      </p:pic>
      <p:pic>
        <p:nvPicPr>
          <p:cNvPr id="314" name="Google Shape;328;g32defac8551_0_144" descr=""/>
          <p:cNvPicPr/>
          <p:nvPr/>
        </p:nvPicPr>
        <p:blipFill>
          <a:blip r:embed="rId2"/>
          <a:stretch/>
        </p:blipFill>
        <p:spPr>
          <a:xfrm>
            <a:off x="3029040" y="4989600"/>
            <a:ext cx="8400600" cy="1618920"/>
          </a:xfrm>
          <a:prstGeom prst="rect">
            <a:avLst/>
          </a:prstGeom>
          <a:ln w="0">
            <a:noFill/>
          </a:ln>
        </p:spPr>
      </p:pic>
      <p:sp>
        <p:nvSpPr>
          <p:cNvPr id="315" name="Google Shape;329;g32defac8551_0_144"/>
          <p:cNvSpPr/>
          <p:nvPr/>
        </p:nvSpPr>
        <p:spPr>
          <a:xfrm>
            <a:off x="3088080" y="5320080"/>
            <a:ext cx="7597800" cy="10843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16" name="Google Shape;330;g32defac8551_0_144"/>
          <p:cNvSpPr/>
          <p:nvPr/>
        </p:nvSpPr>
        <p:spPr>
          <a:xfrm>
            <a:off x="841680" y="2567880"/>
            <a:ext cx="4367160" cy="292068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17" name="Picture 8" descr=""/>
          <p:cNvPicPr/>
          <p:nvPr/>
        </p:nvPicPr>
        <p:blipFill>
          <a:blip r:embed="rId3"/>
          <a:stretch/>
        </p:blipFill>
        <p:spPr>
          <a:xfrm>
            <a:off x="8820000" y="197640"/>
            <a:ext cx="3196800" cy="17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62120" y="342000"/>
            <a:ext cx="861048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Monitoring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320" name="Google Shape;588;p 1" descr=""/>
          <p:cNvPicPr/>
          <p:nvPr/>
        </p:nvPicPr>
        <p:blipFill>
          <a:blip r:embed="rId1"/>
          <a:stretch/>
        </p:blipFill>
        <p:spPr>
          <a:xfrm>
            <a:off x="869040" y="1039680"/>
            <a:ext cx="9380880" cy="5679720"/>
          </a:xfrm>
          <a:prstGeom prst="rect">
            <a:avLst/>
          </a:prstGeom>
          <a:ln w="0">
            <a:noFill/>
          </a:ln>
        </p:spPr>
      </p:pic>
      <p:pic>
        <p:nvPicPr>
          <p:cNvPr id="321" name="Google Shape;589;p 1" descr=""/>
          <p:cNvPicPr/>
          <p:nvPr/>
        </p:nvPicPr>
        <p:blipFill>
          <a:blip r:embed="rId2"/>
          <a:stretch/>
        </p:blipFill>
        <p:spPr>
          <a:xfrm>
            <a:off x="8476560" y="133200"/>
            <a:ext cx="3681360" cy="1984320"/>
          </a:xfrm>
          <a:prstGeom prst="rect">
            <a:avLst/>
          </a:prstGeom>
          <a:ln w="0">
            <a:noFill/>
          </a:ln>
        </p:spPr>
      </p:pic>
      <p:sp>
        <p:nvSpPr>
          <p:cNvPr id="322" name="Google Shape;590;p 1"/>
          <p:cNvSpPr/>
          <p:nvPr/>
        </p:nvSpPr>
        <p:spPr>
          <a:xfrm>
            <a:off x="2720160" y="3000960"/>
            <a:ext cx="6666480" cy="1084320"/>
          </a:xfrm>
          <a:prstGeom prst="flowChartAlternateProcess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762120" y="342000"/>
            <a:ext cx="8528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</a:t>
            </a:r>
            <a:r>
              <a:rPr b="1" lang="en-US" sz="3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nginx proxy manager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325" name="Google Shape;598;g327c839ad2e_0_ 1" descr=""/>
          <p:cNvPicPr/>
          <p:nvPr/>
        </p:nvPicPr>
        <p:blipFill>
          <a:blip r:embed="rId1"/>
          <a:stretch/>
        </p:blipFill>
        <p:spPr>
          <a:xfrm>
            <a:off x="683640" y="965880"/>
            <a:ext cx="9550080" cy="571500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599;g327c839ad2e_0_ 1" descr=""/>
          <p:cNvPicPr/>
          <p:nvPr/>
        </p:nvPicPr>
        <p:blipFill>
          <a:blip r:embed="rId2"/>
          <a:stretch/>
        </p:blipFill>
        <p:spPr>
          <a:xfrm>
            <a:off x="1661760" y="4219200"/>
            <a:ext cx="1381320" cy="138132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600;g327c839ad2e_0_ 1" descr=""/>
          <p:cNvPicPr/>
          <p:nvPr/>
        </p:nvPicPr>
        <p:blipFill>
          <a:blip r:embed="rId3"/>
          <a:stretch/>
        </p:blipFill>
        <p:spPr>
          <a:xfrm>
            <a:off x="4768200" y="3799800"/>
            <a:ext cx="1381320" cy="13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62120" y="342000"/>
            <a:ext cx="8528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Deployment - </a:t>
            </a:r>
            <a:r>
              <a:rPr b="1" lang="en-US" sz="3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nginx proxy manager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330" name="Google Shape;608;g327c839ad2e_0_ 1" descr=""/>
          <p:cNvPicPr/>
          <p:nvPr/>
        </p:nvPicPr>
        <p:blipFill>
          <a:blip r:embed="rId1"/>
          <a:stretch/>
        </p:blipFill>
        <p:spPr>
          <a:xfrm>
            <a:off x="762120" y="1018080"/>
            <a:ext cx="10009080" cy="598968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609;g327c839ad2e_0_ 1" descr=""/>
          <p:cNvPicPr/>
          <p:nvPr/>
        </p:nvPicPr>
        <p:blipFill>
          <a:blip r:embed="rId2"/>
          <a:stretch/>
        </p:blipFill>
        <p:spPr>
          <a:xfrm>
            <a:off x="4112640" y="4631040"/>
            <a:ext cx="1381320" cy="1381320"/>
          </a:xfrm>
          <a:prstGeom prst="rect">
            <a:avLst/>
          </a:prstGeom>
          <a:ln w="0">
            <a:noFill/>
          </a:ln>
        </p:spPr>
      </p:pic>
      <p:pic>
        <p:nvPicPr>
          <p:cNvPr id="332" name="Google Shape;610;g327c839ad2e_0_ 1" descr=""/>
          <p:cNvPicPr/>
          <p:nvPr/>
        </p:nvPicPr>
        <p:blipFill>
          <a:blip r:embed="rId3"/>
          <a:stretch/>
        </p:blipFill>
        <p:spPr>
          <a:xfrm rot="17014800">
            <a:off x="6900840" y="1904760"/>
            <a:ext cx="1381320" cy="13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62120" y="342000"/>
            <a:ext cx="914472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Done =&gt; Production with https (SSL) 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spcBef>
                <a:spcPts val="1417"/>
              </a:spcBef>
              <a:buNone/>
            </a:pPr>
            <a:endParaRPr b="1" lang="en-US" sz="2000" spc="-1" strike="noStrike">
              <a:solidFill>
                <a:schemeClr val="dk1"/>
              </a:solidFill>
              <a:latin typeface="Quattrocento Sans"/>
              <a:ea typeface="Quattrocento Sans"/>
            </a:endParaRPr>
          </a:p>
        </p:txBody>
      </p:sp>
      <p:pic>
        <p:nvPicPr>
          <p:cNvPr id="335" name="Google Shape;618;g327c839ad2e_0_ 1" descr=""/>
          <p:cNvPicPr/>
          <p:nvPr/>
        </p:nvPicPr>
        <p:blipFill>
          <a:blip r:embed="rId1"/>
          <a:stretch/>
        </p:blipFill>
        <p:spPr>
          <a:xfrm>
            <a:off x="838080" y="1003320"/>
            <a:ext cx="9144720" cy="5536800"/>
          </a:xfrm>
          <a:prstGeom prst="rect">
            <a:avLst/>
          </a:prstGeom>
          <a:ln w="0">
            <a:noFill/>
          </a:ln>
        </p:spPr>
      </p:pic>
      <p:pic>
        <p:nvPicPr>
          <p:cNvPr id="336" name="Google Shape;619;g327c839ad2e_0_ 1" descr=""/>
          <p:cNvPicPr/>
          <p:nvPr/>
        </p:nvPicPr>
        <p:blipFill>
          <a:blip r:embed="rId2"/>
          <a:stretch/>
        </p:blipFill>
        <p:spPr>
          <a:xfrm>
            <a:off x="1582200" y="1709640"/>
            <a:ext cx="1381320" cy="13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161;p14" descr="A black and green logo&#10;&#10;Description automatically generated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392040" y="257760"/>
            <a:ext cx="3847680" cy="121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Development </a:t>
            </a:r>
            <a:br>
              <a:rPr sz="4000"/>
            </a:br>
            <a:r>
              <a:rPr b="1" lang="en-US" sz="4000" spc="-1" strike="noStrike">
                <a:solidFill>
                  <a:schemeClr val="lt1"/>
                </a:solidFill>
                <a:latin typeface="Quattrocento Sans"/>
                <a:ea typeface="Quattrocento Sans"/>
              </a:rPr>
              <a:t>Tools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Google Shape;163;p14" descr="A blue elephant with white outline&#10;&#10;Description automatically generated"/>
          <p:cNvPicPr/>
          <p:nvPr/>
        </p:nvPicPr>
        <p:blipFill>
          <a:blip r:embed="rId2"/>
          <a:stretch/>
        </p:blipFill>
        <p:spPr>
          <a:xfrm>
            <a:off x="8823600" y="465120"/>
            <a:ext cx="1673640" cy="1725840"/>
          </a:xfrm>
          <a:prstGeom prst="rect">
            <a:avLst/>
          </a:prstGeom>
          <a:ln w="0">
            <a:noFill/>
          </a:ln>
        </p:spPr>
      </p:pic>
      <p:pic>
        <p:nvPicPr>
          <p:cNvPr id="340" name="Google Shape;164;p14" descr="A yellow and white logo&#10;&#10;Description automatically generated"/>
          <p:cNvPicPr/>
          <p:nvPr/>
        </p:nvPicPr>
        <p:blipFill>
          <a:blip r:embed="rId3"/>
          <a:stretch/>
        </p:blipFill>
        <p:spPr>
          <a:xfrm>
            <a:off x="6958800" y="1477080"/>
            <a:ext cx="1864440" cy="1864440"/>
          </a:xfrm>
          <a:prstGeom prst="rect">
            <a:avLst/>
          </a:prstGeom>
          <a:ln w="0">
            <a:noFill/>
          </a:ln>
        </p:spPr>
      </p:pic>
      <p:pic>
        <p:nvPicPr>
          <p:cNvPr id="341" name="Google Shape;165;p14" descr="A white letter on a purple square&#10;&#10;Description automatically generated"/>
          <p:cNvPicPr/>
          <p:nvPr/>
        </p:nvPicPr>
        <p:blipFill>
          <a:blip r:embed="rId4"/>
          <a:stretch/>
        </p:blipFill>
        <p:spPr>
          <a:xfrm>
            <a:off x="1476720" y="5030640"/>
            <a:ext cx="1767960" cy="1408680"/>
          </a:xfrm>
          <a:prstGeom prst="rect">
            <a:avLst/>
          </a:prstGeom>
          <a:ln w="0">
            <a:noFill/>
          </a:ln>
        </p:spPr>
      </p:pic>
      <p:pic>
        <p:nvPicPr>
          <p:cNvPr id="342" name="Google Shape;166;p14" descr="A logo of a website&#10;&#10;Description automatically generated"/>
          <p:cNvPicPr/>
          <p:nvPr/>
        </p:nvPicPr>
        <p:blipFill>
          <a:blip r:embed="rId5"/>
          <a:stretch/>
        </p:blipFill>
        <p:spPr>
          <a:xfrm>
            <a:off x="3677760" y="3883320"/>
            <a:ext cx="1243800" cy="1408680"/>
          </a:xfrm>
          <a:prstGeom prst="rect">
            <a:avLst/>
          </a:prstGeom>
          <a:ln w="0">
            <a:noFill/>
          </a:ln>
        </p:spPr>
      </p:pic>
      <p:pic>
        <p:nvPicPr>
          <p:cNvPr id="343" name="Google Shape;167;p14" descr=""/>
          <p:cNvPicPr/>
          <p:nvPr/>
        </p:nvPicPr>
        <p:blipFill>
          <a:blip r:embed="rId6"/>
          <a:stretch/>
        </p:blipFill>
        <p:spPr>
          <a:xfrm>
            <a:off x="10400400" y="4666680"/>
            <a:ext cx="1576440" cy="1452240"/>
          </a:xfrm>
          <a:prstGeom prst="rect">
            <a:avLst/>
          </a:prstGeom>
          <a:ln w="0">
            <a:noFill/>
          </a:ln>
        </p:spPr>
      </p:pic>
      <p:pic>
        <p:nvPicPr>
          <p:cNvPr id="344" name="Google Shape;168;p14" descr=""/>
          <p:cNvPicPr/>
          <p:nvPr/>
        </p:nvPicPr>
        <p:blipFill>
          <a:blip r:embed="rId7"/>
          <a:stretch/>
        </p:blipFill>
        <p:spPr>
          <a:xfrm>
            <a:off x="5365440" y="2191320"/>
            <a:ext cx="1321200" cy="1864440"/>
          </a:xfrm>
          <a:prstGeom prst="rect">
            <a:avLst/>
          </a:prstGeom>
          <a:ln w="0">
            <a:noFill/>
          </a:ln>
        </p:spPr>
      </p:pic>
      <p:pic>
        <p:nvPicPr>
          <p:cNvPr id="345" name="Google Shape;169;p14" descr=""/>
          <p:cNvPicPr/>
          <p:nvPr/>
        </p:nvPicPr>
        <p:blipFill>
          <a:blip r:embed="rId8"/>
          <a:stretch/>
        </p:blipFill>
        <p:spPr>
          <a:xfrm>
            <a:off x="8829000" y="5356800"/>
            <a:ext cx="1305720" cy="1305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4" descr=""/>
          <p:cNvPicPr/>
          <p:nvPr/>
        </p:nvPicPr>
        <p:blipFill>
          <a:blip r:embed="rId1"/>
          <a:stretch/>
        </p:blipFill>
        <p:spPr>
          <a:xfrm>
            <a:off x="5739480" y="5377680"/>
            <a:ext cx="1282680" cy="1276560"/>
          </a:xfrm>
          <a:prstGeom prst="rect">
            <a:avLst/>
          </a:prstGeom>
          <a:ln w="0">
            <a:noFill/>
          </a:ln>
        </p:spPr>
      </p:pic>
      <p:pic>
        <p:nvPicPr>
          <p:cNvPr id="347" name="Google Shape;174;p15" descr=""/>
          <p:cNvPicPr/>
          <p:nvPr/>
        </p:nvPicPr>
        <p:blipFill>
          <a:blip r:embed="rId2"/>
          <a:stretch/>
        </p:blipFill>
        <p:spPr>
          <a:xfrm>
            <a:off x="9973440" y="4636800"/>
            <a:ext cx="2217960" cy="2217960"/>
          </a:xfrm>
          <a:prstGeom prst="rect">
            <a:avLst/>
          </a:prstGeom>
          <a:ln w="0">
            <a:noFill/>
          </a:ln>
        </p:spPr>
      </p:pic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19984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1"/>
                </a:solidFill>
                <a:latin typeface="Quattrocento Sans"/>
                <a:ea typeface="Quattrocento Sans"/>
              </a:rPr>
              <a:t>AI Tools </a:t>
            </a:r>
            <a:br>
              <a:rPr sz="4000"/>
            </a:br>
            <a:r>
              <a:rPr b="1" lang="en-US" sz="2800" spc="-1" strike="noStrike">
                <a:solidFill>
                  <a:schemeClr val="accent1"/>
                </a:solidFill>
                <a:latin typeface="Quattrocento Sans"/>
                <a:ea typeface="Quattrocento Sans"/>
              </a:rPr>
              <a:t>(Honorable Mentions)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5199840" y="1905120"/>
            <a:ext cx="64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Cursor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Windsurf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Cody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Cline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Supermaven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Continue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DeepseekV3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Google Shape;177;p15" descr=""/>
          <p:cNvPicPr/>
          <p:nvPr/>
        </p:nvPicPr>
        <p:blipFill>
          <a:blip r:embed="rId3"/>
          <a:stretch/>
        </p:blipFill>
        <p:spPr>
          <a:xfrm>
            <a:off x="8411400" y="2449800"/>
            <a:ext cx="1092960" cy="1092960"/>
          </a:xfrm>
          <a:prstGeom prst="rect">
            <a:avLst/>
          </a:prstGeom>
          <a:ln w="0">
            <a:noFill/>
          </a:ln>
        </p:spPr>
      </p:pic>
      <p:pic>
        <p:nvPicPr>
          <p:cNvPr id="351" name="Google Shape;178;p15" descr=""/>
          <p:cNvPicPr/>
          <p:nvPr/>
        </p:nvPicPr>
        <p:blipFill>
          <a:blip r:embed="rId4"/>
          <a:stretch/>
        </p:blipFill>
        <p:spPr>
          <a:xfrm>
            <a:off x="3049560" y="4636800"/>
            <a:ext cx="2756520" cy="740520"/>
          </a:xfrm>
          <a:prstGeom prst="rect">
            <a:avLst/>
          </a:prstGeom>
          <a:ln w="0">
            <a:noFill/>
          </a:ln>
        </p:spPr>
      </p:pic>
      <p:pic>
        <p:nvPicPr>
          <p:cNvPr id="352" name="Google Shape;179;p15" descr=""/>
          <p:cNvPicPr/>
          <p:nvPr/>
        </p:nvPicPr>
        <p:blipFill>
          <a:blip r:embed="rId5"/>
          <a:stretch/>
        </p:blipFill>
        <p:spPr>
          <a:xfrm>
            <a:off x="10505160" y="2040120"/>
            <a:ext cx="1155240" cy="1087200"/>
          </a:xfrm>
          <a:prstGeom prst="rect">
            <a:avLst/>
          </a:prstGeom>
          <a:ln w="0">
            <a:noFill/>
          </a:ln>
        </p:spPr>
      </p:pic>
      <p:pic>
        <p:nvPicPr>
          <p:cNvPr id="353" name="Google Shape;180;p15" descr=""/>
          <p:cNvPicPr/>
          <p:nvPr/>
        </p:nvPicPr>
        <p:blipFill>
          <a:blip r:embed="rId6"/>
          <a:stretch/>
        </p:blipFill>
        <p:spPr>
          <a:xfrm>
            <a:off x="7911360" y="4349880"/>
            <a:ext cx="1593000" cy="159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525320" y="1987920"/>
            <a:ext cx="9141120" cy="114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Questions </a:t>
            </a:r>
            <a:r>
              <a:rPr b="1" lang="en-US" sz="4000" spc="-1" strike="noStrike">
                <a:solidFill>
                  <a:srgbClr val="d1df7b"/>
                </a:solidFill>
                <a:latin typeface="Quattrocento Sans"/>
                <a:ea typeface="Quattrocento Sans"/>
              </a:rPr>
              <a:t>&amp;</a:t>
            </a:r>
            <a:r>
              <a:rPr b="1" lang="en-US" sz="4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 answers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454200" y="455400"/>
            <a:ext cx="3085200" cy="86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56" lnSpcReduction="20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chemeClr val="accent1"/>
                </a:solidFill>
                <a:latin typeface="Quattrocento Sans"/>
                <a:ea typeface="Quattrocento Sans"/>
              </a:rPr>
              <a:t>Design - Fonts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130160" y="723600"/>
            <a:ext cx="1712520" cy="86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Noto Sans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297c2a"/>
                </a:solidFill>
                <a:latin typeface="Quattrocento Sans"/>
                <a:ea typeface="Quattrocento Sans"/>
              </a:rPr>
              <a:t>Hong Kong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Google Shape;114;p7" descr="A screen 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2926080" y="1905120"/>
            <a:ext cx="9265680" cy="4952520"/>
          </a:xfrm>
          <a:prstGeom prst="rect">
            <a:avLst/>
          </a:prstGeom>
          <a:ln w="0">
            <a:noFill/>
          </a:ln>
        </p:spPr>
      </p:pic>
      <p:sp>
        <p:nvSpPr>
          <p:cNvPr id="92" name="Rectangle: Rounded Corners 1"/>
          <p:cNvSpPr/>
          <p:nvPr/>
        </p:nvSpPr>
        <p:spPr>
          <a:xfrm>
            <a:off x="7130160" y="1643760"/>
            <a:ext cx="1712520" cy="52138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HK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Design – Elderly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1661760" y="1905120"/>
            <a:ext cx="5576760" cy="3276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Larger text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Large showcase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Flexible layout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HK" sz="2000" spc="-1" strike="noStrike">
                <a:solidFill>
                  <a:schemeClr val="dk1"/>
                </a:solidFill>
                <a:latin typeface="Quattrocento Sans"/>
                <a:ea typeface="Quattrocento Sans"/>
              </a:rPr>
              <a:t>Carousel display for automatic scrolling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2286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6" descr=""/>
          <p:cNvPicPr/>
          <p:nvPr/>
        </p:nvPicPr>
        <p:blipFill>
          <a:blip r:embed="rId1"/>
          <a:stretch/>
        </p:blipFill>
        <p:spPr>
          <a:xfrm>
            <a:off x="5824440" y="940680"/>
            <a:ext cx="4628520" cy="181080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62120" y="716040"/>
            <a:ext cx="6476760" cy="1188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b="1" lang="en-HK" sz="4000" spc="-1" strike="noStrike">
                <a:solidFill>
                  <a:schemeClr val="accent5"/>
                </a:solidFill>
                <a:latin typeface="Quattrocento Sans"/>
                <a:ea typeface="Quattrocento Sans"/>
              </a:rPr>
              <a:t>Design – Elderly Font Size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5" descr=""/>
          <p:cNvPicPr/>
          <p:nvPr/>
        </p:nvPicPr>
        <p:blipFill>
          <a:blip r:embed="rId2"/>
          <a:stretch/>
        </p:blipFill>
        <p:spPr>
          <a:xfrm>
            <a:off x="1055880" y="5372280"/>
            <a:ext cx="10080000" cy="545040"/>
          </a:xfrm>
          <a:prstGeom prst="rect">
            <a:avLst/>
          </a:prstGeom>
          <a:ln w="0">
            <a:noFill/>
          </a:ln>
        </p:spPr>
      </p:pic>
      <p:sp>
        <p:nvSpPr>
          <p:cNvPr id="98" name="Oval 7"/>
          <p:cNvSpPr/>
          <p:nvPr/>
        </p:nvSpPr>
        <p:spPr>
          <a:xfrm>
            <a:off x="6446520" y="940680"/>
            <a:ext cx="3104640" cy="1937880"/>
          </a:xfrm>
          <a:prstGeom prst="ellipse">
            <a:avLst/>
          </a:prstGeom>
          <a:noFill/>
          <a:ln w="4762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99" name="Oval 8"/>
          <p:cNvSpPr/>
          <p:nvPr/>
        </p:nvSpPr>
        <p:spPr>
          <a:xfrm flipH="1">
            <a:off x="8424720" y="5306400"/>
            <a:ext cx="930240" cy="686160"/>
          </a:xfrm>
          <a:prstGeom prst="ellipse">
            <a:avLst/>
          </a:prstGeom>
          <a:noFill/>
          <a:ln w="47625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HK" sz="14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cxnSp>
        <p:nvCxnSpPr>
          <p:cNvPr id="100" name="Straight Connector 10"/>
          <p:cNvCxnSpPr>
            <a:stCxn id="99" idx="0"/>
            <a:endCxn id="98" idx="4"/>
          </p:cNvCxnSpPr>
          <p:nvPr/>
        </p:nvCxnSpPr>
        <p:spPr>
          <a:xfrm flipH="1" flipV="1">
            <a:off x="7998840" y="2878560"/>
            <a:ext cx="891720" cy="2428200"/>
          </a:xfrm>
          <a:prstGeom prst="straightConnector1">
            <a:avLst/>
          </a:prstGeom>
          <a:ln w="28575">
            <a:solidFill>
              <a:srgbClr val="ff0000"/>
            </a:solidFill>
            <a:round/>
          </a:ln>
        </p:spPr>
      </p:cxnSp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KTRA">
      <a:dk1>
        <a:srgbClr val="000000"/>
      </a:dk1>
      <a:lt1>
        <a:srgbClr val="ffffff"/>
      </a:lt1>
      <a:dk2>
        <a:srgbClr val="f36e36"/>
      </a:dk2>
      <a:lt2>
        <a:srgbClr val="e7e6e6"/>
      </a:lt2>
      <a:accent1>
        <a:srgbClr val="f79880"/>
      </a:accent1>
      <a:accent2>
        <a:srgbClr val="dfaf67"/>
      </a:accent2>
      <a:accent3>
        <a:srgbClr val="f7b583"/>
      </a:accent3>
      <a:accent4>
        <a:srgbClr val="6c7d47"/>
      </a:accent4>
      <a:accent5>
        <a:srgbClr val="96a13a"/>
      </a:accent5>
      <a:accent6>
        <a:srgbClr val="acc12f"/>
      </a:accent6>
      <a:hlink>
        <a:srgbClr val="067ca2"/>
      </a:hlink>
      <a:folHlink>
        <a:srgbClr val="886d93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Application>LibreOffice/24.2.7.2$Linux_X86_64 LibreOffice_project/420$Build-2</Application>
  <AppVersion>15.0000</AppVersion>
  <Words>2234</Words>
  <Paragraphs>286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2022-05-06T06:19:48Z</dcterms:created>
  <dc:creator>AL</dc:creator>
  <dc:description/>
  <dc:language>en-US</dc:language>
  <cp:lastModifiedBy/>
  <dcterms:modified xsi:type="dcterms:W3CDTF">2025-01-22T09:57:28Z</dcterms:modified>
  <cp:revision>35</cp:revision>
  <dc:subject/>
  <dc:title>Django Framework Web Development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39</vt:i4>
  </property>
  <property fmtid="{D5CDD505-2E9C-101B-9397-08002B2CF9AE}" pid="4" name="PresentationFormat">
    <vt:lpwstr>Widescreen</vt:lpwstr>
  </property>
  <property fmtid="{D5CDD505-2E9C-101B-9397-08002B2CF9AE}" pid="5" name="Slides">
    <vt:i4>64</vt:i4>
  </property>
</Properties>
</file>